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  <p:sldMasterId id="2147483696" r:id="rId5"/>
  </p:sldMasterIdLst>
  <p:notesMasterIdLst>
    <p:notesMasterId r:id="rId4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3" r:id="rId12"/>
    <p:sldId id="264" r:id="rId13"/>
    <p:sldId id="262" r:id="rId14"/>
    <p:sldId id="265" r:id="rId15"/>
    <p:sldId id="404" r:id="rId16"/>
    <p:sldId id="270" r:id="rId17"/>
    <p:sldId id="266" r:id="rId18"/>
    <p:sldId id="400" r:id="rId19"/>
    <p:sldId id="267" r:id="rId20"/>
    <p:sldId id="391" r:id="rId21"/>
    <p:sldId id="268" r:id="rId22"/>
    <p:sldId id="392" r:id="rId23"/>
    <p:sldId id="393" r:id="rId24"/>
    <p:sldId id="394" r:id="rId25"/>
    <p:sldId id="395" r:id="rId26"/>
    <p:sldId id="396" r:id="rId27"/>
    <p:sldId id="269" r:id="rId28"/>
    <p:sldId id="402" r:id="rId29"/>
    <p:sldId id="399" r:id="rId30"/>
    <p:sldId id="403" r:id="rId31"/>
    <p:sldId id="405" r:id="rId32"/>
    <p:sldId id="362" r:id="rId33"/>
    <p:sldId id="383" r:id="rId34"/>
    <p:sldId id="384" r:id="rId35"/>
    <p:sldId id="288" r:id="rId36"/>
    <p:sldId id="289" r:id="rId37"/>
    <p:sldId id="290" r:id="rId38"/>
    <p:sldId id="291" r:id="rId39"/>
    <p:sldId id="347" r:id="rId40"/>
    <p:sldId id="397" r:id="rId41"/>
    <p:sldId id="398" r:id="rId42"/>
    <p:sldId id="407" r:id="rId43"/>
    <p:sldId id="406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DF414DF-4E73-4E5B-BC26-2368A3DB6322}" v="50" dt="2021-07-07T09:05:41.38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2491" autoAdjust="0"/>
  </p:normalViewPr>
  <p:slideViewPr>
    <p:cSldViewPr snapToGrid="0">
      <p:cViewPr varScale="1">
        <p:scale>
          <a:sx n="94" d="100"/>
          <a:sy n="94" d="100"/>
        </p:scale>
        <p:origin x="117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viewProps" Target="viewProps.xml"/><Relationship Id="rId50" Type="http://schemas.microsoft.com/office/2015/10/relationships/revisionInfo" Target="revisionInfo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notesMaster" Target="notesMasters/notesMaster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theme" Target="theme/theme1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presProps" Target="presProps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45A03BF-C7F0-44FF-A1D8-E5550C37A778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AA594EE0-BD8C-4E76-9751-461EA15410B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What is Machine Learning?</a:t>
          </a:r>
        </a:p>
      </dgm:t>
    </dgm:pt>
    <dgm:pt modelId="{B5C2EB59-0FFA-4B27-B09F-CF27D3176F42}" type="parTrans" cxnId="{446BA5A6-834B-4789-848C-0059DEF998A1}">
      <dgm:prSet/>
      <dgm:spPr/>
      <dgm:t>
        <a:bodyPr/>
        <a:lstStyle/>
        <a:p>
          <a:endParaRPr lang="en-US"/>
        </a:p>
      </dgm:t>
    </dgm:pt>
    <dgm:pt modelId="{C4E761DC-6B01-42ED-A1B2-613BA01C328B}" type="sibTrans" cxnId="{446BA5A6-834B-4789-848C-0059DEF998A1}">
      <dgm:prSet/>
      <dgm:spPr/>
      <dgm:t>
        <a:bodyPr/>
        <a:lstStyle/>
        <a:p>
          <a:endParaRPr lang="en-US"/>
        </a:p>
      </dgm:t>
    </dgm:pt>
    <dgm:pt modelId="{4BB23D9B-977A-413E-8B6E-41CA157890C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Difference between ML and AI</a:t>
          </a:r>
        </a:p>
      </dgm:t>
    </dgm:pt>
    <dgm:pt modelId="{E645807D-0062-4993-85F1-87AC8E74FAD1}" type="parTrans" cxnId="{19E8DE00-A7AB-42C8-BB41-9E1B74C40E5F}">
      <dgm:prSet/>
      <dgm:spPr/>
      <dgm:t>
        <a:bodyPr/>
        <a:lstStyle/>
        <a:p>
          <a:endParaRPr lang="en-US"/>
        </a:p>
      </dgm:t>
    </dgm:pt>
    <dgm:pt modelId="{C350D43E-31CE-4B49-92E6-4D5D77FFD0E9}" type="sibTrans" cxnId="{19E8DE00-A7AB-42C8-BB41-9E1B74C40E5F}">
      <dgm:prSet/>
      <dgm:spPr/>
      <dgm:t>
        <a:bodyPr/>
        <a:lstStyle/>
        <a:p>
          <a:endParaRPr lang="en-US"/>
        </a:p>
      </dgm:t>
    </dgm:pt>
    <dgm:pt modelId="{7C428A38-100C-4230-807C-7890D185B00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Types of Learning</a:t>
          </a:r>
        </a:p>
      </dgm:t>
    </dgm:pt>
    <dgm:pt modelId="{952AC224-3795-4CD4-B9BC-47749E36D6F2}" type="parTrans" cxnId="{F7C94FE3-44B8-4291-A23C-FF4056914D5E}">
      <dgm:prSet/>
      <dgm:spPr/>
      <dgm:t>
        <a:bodyPr/>
        <a:lstStyle/>
        <a:p>
          <a:endParaRPr lang="en-US"/>
        </a:p>
      </dgm:t>
    </dgm:pt>
    <dgm:pt modelId="{DB54A549-C664-4FF3-8966-093E91D20C83}" type="sibTrans" cxnId="{F7C94FE3-44B8-4291-A23C-FF4056914D5E}">
      <dgm:prSet/>
      <dgm:spPr/>
      <dgm:t>
        <a:bodyPr/>
        <a:lstStyle/>
        <a:p>
          <a:endParaRPr lang="en-US"/>
        </a:p>
      </dgm:t>
    </dgm:pt>
    <dgm:pt modelId="{F3BEAD47-F828-44E2-BED4-88438E8DBDA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Applications</a:t>
          </a:r>
        </a:p>
      </dgm:t>
    </dgm:pt>
    <dgm:pt modelId="{237FFECA-0C9D-4478-BE45-C8CCDDD8F9A5}" type="parTrans" cxnId="{BE9BB1ED-5A1E-43EF-99D6-3B2F8534041C}">
      <dgm:prSet/>
      <dgm:spPr/>
      <dgm:t>
        <a:bodyPr/>
        <a:lstStyle/>
        <a:p>
          <a:endParaRPr lang="en-US"/>
        </a:p>
      </dgm:t>
    </dgm:pt>
    <dgm:pt modelId="{31AF14A1-2ED7-4AC5-A998-341BFE8625B6}" type="sibTrans" cxnId="{BE9BB1ED-5A1E-43EF-99D6-3B2F8534041C}">
      <dgm:prSet/>
      <dgm:spPr/>
      <dgm:t>
        <a:bodyPr/>
        <a:lstStyle/>
        <a:p>
          <a:endParaRPr lang="en-US"/>
        </a:p>
      </dgm:t>
    </dgm:pt>
    <dgm:pt modelId="{978DF949-82A1-4F5B-B1F6-F50996D1A89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Elements of a ML problem</a:t>
          </a:r>
        </a:p>
      </dgm:t>
    </dgm:pt>
    <dgm:pt modelId="{B25FB1DB-F145-4C29-BABB-7A7A6AC19F7D}" type="parTrans" cxnId="{F5D79488-E8E7-4AC5-9384-160AE046906B}">
      <dgm:prSet/>
      <dgm:spPr/>
      <dgm:t>
        <a:bodyPr/>
        <a:lstStyle/>
        <a:p>
          <a:endParaRPr lang="en-US"/>
        </a:p>
      </dgm:t>
    </dgm:pt>
    <dgm:pt modelId="{3E4CFCF0-B484-459C-A1E6-D583CA425C04}" type="sibTrans" cxnId="{F5D79488-E8E7-4AC5-9384-160AE046906B}">
      <dgm:prSet/>
      <dgm:spPr/>
      <dgm:t>
        <a:bodyPr/>
        <a:lstStyle/>
        <a:p>
          <a:endParaRPr lang="en-US"/>
        </a:p>
      </dgm:t>
    </dgm:pt>
    <dgm:pt modelId="{10623DF5-98A2-43FC-9148-915F7626460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Linear regression</a:t>
          </a:r>
        </a:p>
      </dgm:t>
    </dgm:pt>
    <dgm:pt modelId="{9BDDBC4D-A9B7-4B03-BF70-6E042DFD662C}" type="parTrans" cxnId="{F75490AA-BA3D-44B6-976A-09176B435AEE}">
      <dgm:prSet/>
      <dgm:spPr/>
      <dgm:t>
        <a:bodyPr/>
        <a:lstStyle/>
        <a:p>
          <a:endParaRPr lang="en-US"/>
        </a:p>
      </dgm:t>
    </dgm:pt>
    <dgm:pt modelId="{6B709AC4-F042-406F-BD84-A0E5D9325538}" type="sibTrans" cxnId="{F75490AA-BA3D-44B6-976A-09176B435AEE}">
      <dgm:prSet/>
      <dgm:spPr/>
      <dgm:t>
        <a:bodyPr/>
        <a:lstStyle/>
        <a:p>
          <a:endParaRPr lang="en-US"/>
        </a:p>
      </dgm:t>
    </dgm:pt>
    <dgm:pt modelId="{929D049D-8341-40BF-BC95-A6433EEC131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Perceptron</a:t>
          </a:r>
        </a:p>
      </dgm:t>
    </dgm:pt>
    <dgm:pt modelId="{1B38B272-F66B-4296-A01A-A26764CD2D63}" type="parTrans" cxnId="{F4E796CB-54FB-41F2-9E09-1F52EE072DB7}">
      <dgm:prSet/>
      <dgm:spPr/>
      <dgm:t>
        <a:bodyPr/>
        <a:lstStyle/>
        <a:p>
          <a:endParaRPr lang="en-US"/>
        </a:p>
      </dgm:t>
    </dgm:pt>
    <dgm:pt modelId="{C12A09B2-5874-433F-8894-8B1CF640C808}" type="sibTrans" cxnId="{F4E796CB-54FB-41F2-9E09-1F52EE072DB7}">
      <dgm:prSet/>
      <dgm:spPr/>
      <dgm:t>
        <a:bodyPr/>
        <a:lstStyle/>
        <a:p>
          <a:endParaRPr lang="en-US"/>
        </a:p>
      </dgm:t>
    </dgm:pt>
    <dgm:pt modelId="{F0FBBDF6-BB7F-4BC8-B814-A96EC4DA20D5}" type="pres">
      <dgm:prSet presAssocID="{D45A03BF-C7F0-44FF-A1D8-E5550C37A778}" presName="root" presStyleCnt="0">
        <dgm:presLayoutVars>
          <dgm:dir/>
          <dgm:resizeHandles val="exact"/>
        </dgm:presLayoutVars>
      </dgm:prSet>
      <dgm:spPr/>
    </dgm:pt>
    <dgm:pt modelId="{43DCFFC2-41A3-4BEE-A763-ED324631A3AF}" type="pres">
      <dgm:prSet presAssocID="{AA594EE0-BD8C-4E76-9751-461EA15410BE}" presName="compNode" presStyleCnt="0"/>
      <dgm:spPr/>
    </dgm:pt>
    <dgm:pt modelId="{4B3866F9-DAB5-4C2D-BA99-F9722D3B8B8A}" type="pres">
      <dgm:prSet presAssocID="{AA594EE0-BD8C-4E76-9751-461EA15410BE}" presName="bgRect" presStyleLbl="bgShp" presStyleIdx="0" presStyleCnt="7"/>
      <dgm:spPr/>
    </dgm:pt>
    <dgm:pt modelId="{3BAA1B29-733F-4B8B-A961-A102FFF85105}" type="pres">
      <dgm:prSet presAssocID="{AA594EE0-BD8C-4E76-9751-461EA15410BE}" presName="iconRect" presStyleLbl="node1" presStyleIdx="0" presStyleCnt="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obot"/>
        </a:ext>
      </dgm:extLst>
    </dgm:pt>
    <dgm:pt modelId="{FC79FD73-C699-4F36-8D82-AB56067CC0FA}" type="pres">
      <dgm:prSet presAssocID="{AA594EE0-BD8C-4E76-9751-461EA15410BE}" presName="spaceRect" presStyleCnt="0"/>
      <dgm:spPr/>
    </dgm:pt>
    <dgm:pt modelId="{17589E90-C9D7-4C88-8151-6AB8F954D3F0}" type="pres">
      <dgm:prSet presAssocID="{AA594EE0-BD8C-4E76-9751-461EA15410BE}" presName="parTx" presStyleLbl="revTx" presStyleIdx="0" presStyleCnt="7">
        <dgm:presLayoutVars>
          <dgm:chMax val="0"/>
          <dgm:chPref val="0"/>
        </dgm:presLayoutVars>
      </dgm:prSet>
      <dgm:spPr/>
    </dgm:pt>
    <dgm:pt modelId="{6318A070-9D1B-46CA-9771-32014944B2C2}" type="pres">
      <dgm:prSet presAssocID="{C4E761DC-6B01-42ED-A1B2-613BA01C328B}" presName="sibTrans" presStyleCnt="0"/>
      <dgm:spPr/>
    </dgm:pt>
    <dgm:pt modelId="{49BCBE12-7A80-4FE7-9DDD-D4EF3E5188AC}" type="pres">
      <dgm:prSet presAssocID="{4BB23D9B-977A-413E-8B6E-41CA157890CB}" presName="compNode" presStyleCnt="0"/>
      <dgm:spPr/>
    </dgm:pt>
    <dgm:pt modelId="{3056C59F-3483-469A-AEF4-43A005B3D1A9}" type="pres">
      <dgm:prSet presAssocID="{4BB23D9B-977A-413E-8B6E-41CA157890CB}" presName="bgRect" presStyleLbl="bgShp" presStyleIdx="1" presStyleCnt="7"/>
      <dgm:spPr/>
    </dgm:pt>
    <dgm:pt modelId="{F5A963C2-63C3-4B91-900A-41A6EADB2042}" type="pres">
      <dgm:prSet presAssocID="{4BB23D9B-977A-413E-8B6E-41CA157890CB}" presName="iconRect" presStyleLbl="node1" presStyleIdx="1" presStyleCnt="7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EC7468F7-1CC2-4C82-B3D0-CF36C17E92B8}" type="pres">
      <dgm:prSet presAssocID="{4BB23D9B-977A-413E-8B6E-41CA157890CB}" presName="spaceRect" presStyleCnt="0"/>
      <dgm:spPr/>
    </dgm:pt>
    <dgm:pt modelId="{31DBB3B0-AF1D-43FA-AC5C-B840A919C899}" type="pres">
      <dgm:prSet presAssocID="{4BB23D9B-977A-413E-8B6E-41CA157890CB}" presName="parTx" presStyleLbl="revTx" presStyleIdx="1" presStyleCnt="7">
        <dgm:presLayoutVars>
          <dgm:chMax val="0"/>
          <dgm:chPref val="0"/>
        </dgm:presLayoutVars>
      </dgm:prSet>
      <dgm:spPr/>
    </dgm:pt>
    <dgm:pt modelId="{211D29DD-51E4-4525-B47B-5980D59B0637}" type="pres">
      <dgm:prSet presAssocID="{C350D43E-31CE-4B49-92E6-4D5D77FFD0E9}" presName="sibTrans" presStyleCnt="0"/>
      <dgm:spPr/>
    </dgm:pt>
    <dgm:pt modelId="{418841AE-78EE-4430-A2CD-36D40750DF89}" type="pres">
      <dgm:prSet presAssocID="{7C428A38-100C-4230-807C-7890D185B005}" presName="compNode" presStyleCnt="0"/>
      <dgm:spPr/>
    </dgm:pt>
    <dgm:pt modelId="{68868CF9-BB30-49F2-9C98-830D6A135B7C}" type="pres">
      <dgm:prSet presAssocID="{7C428A38-100C-4230-807C-7890D185B005}" presName="bgRect" presStyleLbl="bgShp" presStyleIdx="2" presStyleCnt="7"/>
      <dgm:spPr/>
    </dgm:pt>
    <dgm:pt modelId="{0C69C606-360B-4E73-AB49-4B8F95305471}" type="pres">
      <dgm:prSet presAssocID="{7C428A38-100C-4230-807C-7890D185B005}" presName="iconRect" presStyleLbl="node1" presStyleIdx="2" presStyleCnt="7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68C3DBDA-BF71-4CFA-8EBB-B7C57BF4BC44}" type="pres">
      <dgm:prSet presAssocID="{7C428A38-100C-4230-807C-7890D185B005}" presName="spaceRect" presStyleCnt="0"/>
      <dgm:spPr/>
    </dgm:pt>
    <dgm:pt modelId="{CE8F34DC-D276-43DA-AEAD-D9D061B688CD}" type="pres">
      <dgm:prSet presAssocID="{7C428A38-100C-4230-807C-7890D185B005}" presName="parTx" presStyleLbl="revTx" presStyleIdx="2" presStyleCnt="7">
        <dgm:presLayoutVars>
          <dgm:chMax val="0"/>
          <dgm:chPref val="0"/>
        </dgm:presLayoutVars>
      </dgm:prSet>
      <dgm:spPr/>
    </dgm:pt>
    <dgm:pt modelId="{AED68BF2-3636-48BE-9764-DE0CE609FC5E}" type="pres">
      <dgm:prSet presAssocID="{DB54A549-C664-4FF3-8966-093E91D20C83}" presName="sibTrans" presStyleCnt="0"/>
      <dgm:spPr/>
    </dgm:pt>
    <dgm:pt modelId="{1C5F326D-447E-4C8B-83A9-874B670885B5}" type="pres">
      <dgm:prSet presAssocID="{F3BEAD47-F828-44E2-BED4-88438E8DBDA7}" presName="compNode" presStyleCnt="0"/>
      <dgm:spPr/>
    </dgm:pt>
    <dgm:pt modelId="{C39AA68C-2D89-4792-86EB-B87777030884}" type="pres">
      <dgm:prSet presAssocID="{F3BEAD47-F828-44E2-BED4-88438E8DBDA7}" presName="bgRect" presStyleLbl="bgShp" presStyleIdx="3" presStyleCnt="7"/>
      <dgm:spPr/>
    </dgm:pt>
    <dgm:pt modelId="{C8CF1B1F-0FE2-4C6A-9313-24A64F3ED286}" type="pres">
      <dgm:prSet presAssocID="{F3BEAD47-F828-44E2-BED4-88438E8DBDA7}" presName="iconRect" presStyleLbl="node1" presStyleIdx="3" presStyleCnt="7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ity"/>
        </a:ext>
      </dgm:extLst>
    </dgm:pt>
    <dgm:pt modelId="{A806E6CD-9B3C-425A-A984-E840EB5FBD1A}" type="pres">
      <dgm:prSet presAssocID="{F3BEAD47-F828-44E2-BED4-88438E8DBDA7}" presName="spaceRect" presStyleCnt="0"/>
      <dgm:spPr/>
    </dgm:pt>
    <dgm:pt modelId="{2048C511-48C6-45BA-968D-E2FFB0175048}" type="pres">
      <dgm:prSet presAssocID="{F3BEAD47-F828-44E2-BED4-88438E8DBDA7}" presName="parTx" presStyleLbl="revTx" presStyleIdx="3" presStyleCnt="7">
        <dgm:presLayoutVars>
          <dgm:chMax val="0"/>
          <dgm:chPref val="0"/>
        </dgm:presLayoutVars>
      </dgm:prSet>
      <dgm:spPr/>
    </dgm:pt>
    <dgm:pt modelId="{69B2B39A-6E5B-4718-A859-584F0692466C}" type="pres">
      <dgm:prSet presAssocID="{31AF14A1-2ED7-4AC5-A998-341BFE8625B6}" presName="sibTrans" presStyleCnt="0"/>
      <dgm:spPr/>
    </dgm:pt>
    <dgm:pt modelId="{87432698-AE47-4044-B31D-719AA4BB69C8}" type="pres">
      <dgm:prSet presAssocID="{978DF949-82A1-4F5B-B1F6-F50996D1A893}" presName="compNode" presStyleCnt="0"/>
      <dgm:spPr/>
    </dgm:pt>
    <dgm:pt modelId="{FCB0FA1C-E67E-4839-B3B1-60D236DC60C9}" type="pres">
      <dgm:prSet presAssocID="{978DF949-82A1-4F5B-B1F6-F50996D1A893}" presName="bgRect" presStyleLbl="bgShp" presStyleIdx="4" presStyleCnt="7"/>
      <dgm:spPr/>
    </dgm:pt>
    <dgm:pt modelId="{91D6C810-74C4-4E0E-A29A-153D0237B87B}" type="pres">
      <dgm:prSet presAssocID="{978DF949-82A1-4F5B-B1F6-F50996D1A893}" presName="iconRect" presStyleLbl="node1" presStyleIdx="4" presStyleCnt="7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3FEC7E00-6669-4BD6-BF46-563EAE0B40EC}" type="pres">
      <dgm:prSet presAssocID="{978DF949-82A1-4F5B-B1F6-F50996D1A893}" presName="spaceRect" presStyleCnt="0"/>
      <dgm:spPr/>
    </dgm:pt>
    <dgm:pt modelId="{E7C4641F-12ED-4D66-A6E2-7DF5BA5C4DCB}" type="pres">
      <dgm:prSet presAssocID="{978DF949-82A1-4F5B-B1F6-F50996D1A893}" presName="parTx" presStyleLbl="revTx" presStyleIdx="4" presStyleCnt="7">
        <dgm:presLayoutVars>
          <dgm:chMax val="0"/>
          <dgm:chPref val="0"/>
        </dgm:presLayoutVars>
      </dgm:prSet>
      <dgm:spPr/>
    </dgm:pt>
    <dgm:pt modelId="{DF45FFB1-2056-4815-BCE7-0F6968123B96}" type="pres">
      <dgm:prSet presAssocID="{3E4CFCF0-B484-459C-A1E6-D583CA425C04}" presName="sibTrans" presStyleCnt="0"/>
      <dgm:spPr/>
    </dgm:pt>
    <dgm:pt modelId="{83498309-89A1-4C67-85E2-E18E22545654}" type="pres">
      <dgm:prSet presAssocID="{10623DF5-98A2-43FC-9148-915F7626460A}" presName="compNode" presStyleCnt="0"/>
      <dgm:spPr/>
    </dgm:pt>
    <dgm:pt modelId="{7A216B44-B9B6-405C-91FA-8CD7CC0F0CE4}" type="pres">
      <dgm:prSet presAssocID="{10623DF5-98A2-43FC-9148-915F7626460A}" presName="bgRect" presStyleLbl="bgShp" presStyleIdx="5" presStyleCnt="7"/>
      <dgm:spPr/>
    </dgm:pt>
    <dgm:pt modelId="{3A58E470-8FE0-4BD2-AC78-4ECC74881AB7}" type="pres">
      <dgm:prSet presAssocID="{10623DF5-98A2-43FC-9148-915F7626460A}" presName="iconRect" presStyleLbl="node1" presStyleIdx="5" presStyleCnt="7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13801C7A-064F-4B9F-B3DF-790C069D2827}" type="pres">
      <dgm:prSet presAssocID="{10623DF5-98A2-43FC-9148-915F7626460A}" presName="spaceRect" presStyleCnt="0"/>
      <dgm:spPr/>
    </dgm:pt>
    <dgm:pt modelId="{DF65C4AB-CB7B-48E4-AF91-8EC591C595FA}" type="pres">
      <dgm:prSet presAssocID="{10623DF5-98A2-43FC-9148-915F7626460A}" presName="parTx" presStyleLbl="revTx" presStyleIdx="5" presStyleCnt="7">
        <dgm:presLayoutVars>
          <dgm:chMax val="0"/>
          <dgm:chPref val="0"/>
        </dgm:presLayoutVars>
      </dgm:prSet>
      <dgm:spPr/>
    </dgm:pt>
    <dgm:pt modelId="{2A6BCE87-F7E6-4B97-9BDA-4B72850A95B4}" type="pres">
      <dgm:prSet presAssocID="{6B709AC4-F042-406F-BD84-A0E5D9325538}" presName="sibTrans" presStyleCnt="0"/>
      <dgm:spPr/>
    </dgm:pt>
    <dgm:pt modelId="{0B63D3A1-70C1-44EF-8544-0D78307ED04F}" type="pres">
      <dgm:prSet presAssocID="{929D049D-8341-40BF-BC95-A6433EEC1318}" presName="compNode" presStyleCnt="0"/>
      <dgm:spPr/>
    </dgm:pt>
    <dgm:pt modelId="{42BA7B50-7A46-4094-9FA8-271FD7E0B548}" type="pres">
      <dgm:prSet presAssocID="{929D049D-8341-40BF-BC95-A6433EEC1318}" presName="bgRect" presStyleLbl="bgShp" presStyleIdx="6" presStyleCnt="7"/>
      <dgm:spPr/>
    </dgm:pt>
    <dgm:pt modelId="{509F441A-6CE3-4E5D-B951-8CE4643C3BCD}" type="pres">
      <dgm:prSet presAssocID="{929D049D-8341-40BF-BC95-A6433EEC1318}" presName="iconRect" presStyleLbl="node1" presStyleIdx="6" presStyleCnt="7"/>
      <dgm:spPr/>
    </dgm:pt>
    <dgm:pt modelId="{FA32C76D-B77D-4FF8-A86A-E98C1EDFEA73}" type="pres">
      <dgm:prSet presAssocID="{929D049D-8341-40BF-BC95-A6433EEC1318}" presName="spaceRect" presStyleCnt="0"/>
      <dgm:spPr/>
    </dgm:pt>
    <dgm:pt modelId="{A511C9FF-75F6-4765-AF75-0A86B57C287A}" type="pres">
      <dgm:prSet presAssocID="{929D049D-8341-40BF-BC95-A6433EEC1318}" presName="parTx" presStyleLbl="revTx" presStyleIdx="6" presStyleCnt="7">
        <dgm:presLayoutVars>
          <dgm:chMax val="0"/>
          <dgm:chPref val="0"/>
        </dgm:presLayoutVars>
      </dgm:prSet>
      <dgm:spPr/>
    </dgm:pt>
  </dgm:ptLst>
  <dgm:cxnLst>
    <dgm:cxn modelId="{19E8DE00-A7AB-42C8-BB41-9E1B74C40E5F}" srcId="{D45A03BF-C7F0-44FF-A1D8-E5550C37A778}" destId="{4BB23D9B-977A-413E-8B6E-41CA157890CB}" srcOrd="1" destOrd="0" parTransId="{E645807D-0062-4993-85F1-87AC8E74FAD1}" sibTransId="{C350D43E-31CE-4B49-92E6-4D5D77FFD0E9}"/>
    <dgm:cxn modelId="{B4292436-E0E1-4A7F-B1CE-A438CF3F96B7}" type="presOf" srcId="{7C428A38-100C-4230-807C-7890D185B005}" destId="{CE8F34DC-D276-43DA-AEAD-D9D061B688CD}" srcOrd="0" destOrd="0" presId="urn:microsoft.com/office/officeart/2018/2/layout/IconVerticalSolidList"/>
    <dgm:cxn modelId="{3673E86C-9029-4212-BA1B-874906AF2723}" type="presOf" srcId="{978DF949-82A1-4F5B-B1F6-F50996D1A893}" destId="{E7C4641F-12ED-4D66-A6E2-7DF5BA5C4DCB}" srcOrd="0" destOrd="0" presId="urn:microsoft.com/office/officeart/2018/2/layout/IconVerticalSolidList"/>
    <dgm:cxn modelId="{F5D79488-E8E7-4AC5-9384-160AE046906B}" srcId="{D45A03BF-C7F0-44FF-A1D8-E5550C37A778}" destId="{978DF949-82A1-4F5B-B1F6-F50996D1A893}" srcOrd="4" destOrd="0" parTransId="{B25FB1DB-F145-4C29-BABB-7A7A6AC19F7D}" sibTransId="{3E4CFCF0-B484-459C-A1E6-D583CA425C04}"/>
    <dgm:cxn modelId="{446BA5A6-834B-4789-848C-0059DEF998A1}" srcId="{D45A03BF-C7F0-44FF-A1D8-E5550C37A778}" destId="{AA594EE0-BD8C-4E76-9751-461EA15410BE}" srcOrd="0" destOrd="0" parTransId="{B5C2EB59-0FFA-4B27-B09F-CF27D3176F42}" sibTransId="{C4E761DC-6B01-42ED-A1B2-613BA01C328B}"/>
    <dgm:cxn modelId="{F75490AA-BA3D-44B6-976A-09176B435AEE}" srcId="{D45A03BF-C7F0-44FF-A1D8-E5550C37A778}" destId="{10623DF5-98A2-43FC-9148-915F7626460A}" srcOrd="5" destOrd="0" parTransId="{9BDDBC4D-A9B7-4B03-BF70-6E042DFD662C}" sibTransId="{6B709AC4-F042-406F-BD84-A0E5D9325538}"/>
    <dgm:cxn modelId="{3DCF94AC-4268-4912-AF77-02116C2DDC35}" type="presOf" srcId="{929D049D-8341-40BF-BC95-A6433EEC1318}" destId="{A511C9FF-75F6-4765-AF75-0A86B57C287A}" srcOrd="0" destOrd="0" presId="urn:microsoft.com/office/officeart/2018/2/layout/IconVerticalSolidList"/>
    <dgm:cxn modelId="{02E8B5B4-798D-4F9F-A097-E04A6E2AD2C0}" type="presOf" srcId="{10623DF5-98A2-43FC-9148-915F7626460A}" destId="{DF65C4AB-CB7B-48E4-AF91-8EC591C595FA}" srcOrd="0" destOrd="0" presId="urn:microsoft.com/office/officeart/2018/2/layout/IconVerticalSolidList"/>
    <dgm:cxn modelId="{F4E796CB-54FB-41F2-9E09-1F52EE072DB7}" srcId="{D45A03BF-C7F0-44FF-A1D8-E5550C37A778}" destId="{929D049D-8341-40BF-BC95-A6433EEC1318}" srcOrd="6" destOrd="0" parTransId="{1B38B272-F66B-4296-A01A-A26764CD2D63}" sibTransId="{C12A09B2-5874-433F-8894-8B1CF640C808}"/>
    <dgm:cxn modelId="{CB083FD2-97D4-4340-AF9E-0AF0D17104C3}" type="presOf" srcId="{D45A03BF-C7F0-44FF-A1D8-E5550C37A778}" destId="{F0FBBDF6-BB7F-4BC8-B814-A96EC4DA20D5}" srcOrd="0" destOrd="0" presId="urn:microsoft.com/office/officeart/2018/2/layout/IconVerticalSolidList"/>
    <dgm:cxn modelId="{7B1386D3-B264-4583-8A72-D2A869629D2C}" type="presOf" srcId="{AA594EE0-BD8C-4E76-9751-461EA15410BE}" destId="{17589E90-C9D7-4C88-8151-6AB8F954D3F0}" srcOrd="0" destOrd="0" presId="urn:microsoft.com/office/officeart/2018/2/layout/IconVerticalSolidList"/>
    <dgm:cxn modelId="{F7C94FE3-44B8-4291-A23C-FF4056914D5E}" srcId="{D45A03BF-C7F0-44FF-A1D8-E5550C37A778}" destId="{7C428A38-100C-4230-807C-7890D185B005}" srcOrd="2" destOrd="0" parTransId="{952AC224-3795-4CD4-B9BC-47749E36D6F2}" sibTransId="{DB54A549-C664-4FF3-8966-093E91D20C83}"/>
    <dgm:cxn modelId="{BE9BB1ED-5A1E-43EF-99D6-3B2F8534041C}" srcId="{D45A03BF-C7F0-44FF-A1D8-E5550C37A778}" destId="{F3BEAD47-F828-44E2-BED4-88438E8DBDA7}" srcOrd="3" destOrd="0" parTransId="{237FFECA-0C9D-4478-BE45-C8CCDDD8F9A5}" sibTransId="{31AF14A1-2ED7-4AC5-A998-341BFE8625B6}"/>
    <dgm:cxn modelId="{EE71FDEF-0FBF-4442-8F6E-DE7EBF2946B2}" type="presOf" srcId="{4BB23D9B-977A-413E-8B6E-41CA157890CB}" destId="{31DBB3B0-AF1D-43FA-AC5C-B840A919C899}" srcOrd="0" destOrd="0" presId="urn:microsoft.com/office/officeart/2018/2/layout/IconVerticalSolidList"/>
    <dgm:cxn modelId="{25A064FA-6DF9-4C2D-878C-E52DB28A8526}" type="presOf" srcId="{F3BEAD47-F828-44E2-BED4-88438E8DBDA7}" destId="{2048C511-48C6-45BA-968D-E2FFB0175048}" srcOrd="0" destOrd="0" presId="urn:microsoft.com/office/officeart/2018/2/layout/IconVerticalSolidList"/>
    <dgm:cxn modelId="{22D02640-6CE2-4C81-A24B-64345CA66755}" type="presParOf" srcId="{F0FBBDF6-BB7F-4BC8-B814-A96EC4DA20D5}" destId="{43DCFFC2-41A3-4BEE-A763-ED324631A3AF}" srcOrd="0" destOrd="0" presId="urn:microsoft.com/office/officeart/2018/2/layout/IconVerticalSolidList"/>
    <dgm:cxn modelId="{17915E13-61D2-4F1C-BA2C-242E1AD96257}" type="presParOf" srcId="{43DCFFC2-41A3-4BEE-A763-ED324631A3AF}" destId="{4B3866F9-DAB5-4C2D-BA99-F9722D3B8B8A}" srcOrd="0" destOrd="0" presId="urn:microsoft.com/office/officeart/2018/2/layout/IconVerticalSolidList"/>
    <dgm:cxn modelId="{EA20C2F3-B96C-4FF1-BABC-3450CC6C9FE9}" type="presParOf" srcId="{43DCFFC2-41A3-4BEE-A763-ED324631A3AF}" destId="{3BAA1B29-733F-4B8B-A961-A102FFF85105}" srcOrd="1" destOrd="0" presId="urn:microsoft.com/office/officeart/2018/2/layout/IconVerticalSolidList"/>
    <dgm:cxn modelId="{DD8C65C3-EF12-4201-90C8-B0F2F9352C86}" type="presParOf" srcId="{43DCFFC2-41A3-4BEE-A763-ED324631A3AF}" destId="{FC79FD73-C699-4F36-8D82-AB56067CC0FA}" srcOrd="2" destOrd="0" presId="urn:microsoft.com/office/officeart/2018/2/layout/IconVerticalSolidList"/>
    <dgm:cxn modelId="{F16F9E8D-5B49-4A8A-A288-9A8E5E695A8E}" type="presParOf" srcId="{43DCFFC2-41A3-4BEE-A763-ED324631A3AF}" destId="{17589E90-C9D7-4C88-8151-6AB8F954D3F0}" srcOrd="3" destOrd="0" presId="urn:microsoft.com/office/officeart/2018/2/layout/IconVerticalSolidList"/>
    <dgm:cxn modelId="{01A074DC-237E-4ECD-B2B9-A9551E1C4D50}" type="presParOf" srcId="{F0FBBDF6-BB7F-4BC8-B814-A96EC4DA20D5}" destId="{6318A070-9D1B-46CA-9771-32014944B2C2}" srcOrd="1" destOrd="0" presId="urn:microsoft.com/office/officeart/2018/2/layout/IconVerticalSolidList"/>
    <dgm:cxn modelId="{8820464C-D04B-428F-A00E-EEA13B8D4A65}" type="presParOf" srcId="{F0FBBDF6-BB7F-4BC8-B814-A96EC4DA20D5}" destId="{49BCBE12-7A80-4FE7-9DDD-D4EF3E5188AC}" srcOrd="2" destOrd="0" presId="urn:microsoft.com/office/officeart/2018/2/layout/IconVerticalSolidList"/>
    <dgm:cxn modelId="{8E912993-5084-4F53-B244-DBD656B05B1F}" type="presParOf" srcId="{49BCBE12-7A80-4FE7-9DDD-D4EF3E5188AC}" destId="{3056C59F-3483-469A-AEF4-43A005B3D1A9}" srcOrd="0" destOrd="0" presId="urn:microsoft.com/office/officeart/2018/2/layout/IconVerticalSolidList"/>
    <dgm:cxn modelId="{BDD5D31E-625A-4518-9976-6C971216564F}" type="presParOf" srcId="{49BCBE12-7A80-4FE7-9DDD-D4EF3E5188AC}" destId="{F5A963C2-63C3-4B91-900A-41A6EADB2042}" srcOrd="1" destOrd="0" presId="urn:microsoft.com/office/officeart/2018/2/layout/IconVerticalSolidList"/>
    <dgm:cxn modelId="{7D08A003-8A3B-4216-A101-991F36E307BE}" type="presParOf" srcId="{49BCBE12-7A80-4FE7-9DDD-D4EF3E5188AC}" destId="{EC7468F7-1CC2-4C82-B3D0-CF36C17E92B8}" srcOrd="2" destOrd="0" presId="urn:microsoft.com/office/officeart/2018/2/layout/IconVerticalSolidList"/>
    <dgm:cxn modelId="{36CB9790-96CE-425F-9770-4DAC4475B77E}" type="presParOf" srcId="{49BCBE12-7A80-4FE7-9DDD-D4EF3E5188AC}" destId="{31DBB3B0-AF1D-43FA-AC5C-B840A919C899}" srcOrd="3" destOrd="0" presId="urn:microsoft.com/office/officeart/2018/2/layout/IconVerticalSolidList"/>
    <dgm:cxn modelId="{019FAADA-6D97-457B-A56D-3BB47F14E556}" type="presParOf" srcId="{F0FBBDF6-BB7F-4BC8-B814-A96EC4DA20D5}" destId="{211D29DD-51E4-4525-B47B-5980D59B0637}" srcOrd="3" destOrd="0" presId="urn:microsoft.com/office/officeart/2018/2/layout/IconVerticalSolidList"/>
    <dgm:cxn modelId="{CA45EBD7-4F84-4326-8B95-9D1C87346344}" type="presParOf" srcId="{F0FBBDF6-BB7F-4BC8-B814-A96EC4DA20D5}" destId="{418841AE-78EE-4430-A2CD-36D40750DF89}" srcOrd="4" destOrd="0" presId="urn:microsoft.com/office/officeart/2018/2/layout/IconVerticalSolidList"/>
    <dgm:cxn modelId="{1EF3057A-206B-400A-AF5D-672A17A42F08}" type="presParOf" srcId="{418841AE-78EE-4430-A2CD-36D40750DF89}" destId="{68868CF9-BB30-49F2-9C98-830D6A135B7C}" srcOrd="0" destOrd="0" presId="urn:microsoft.com/office/officeart/2018/2/layout/IconVerticalSolidList"/>
    <dgm:cxn modelId="{A8B2C139-E6FF-4ABE-8AED-9DDFC46AD16D}" type="presParOf" srcId="{418841AE-78EE-4430-A2CD-36D40750DF89}" destId="{0C69C606-360B-4E73-AB49-4B8F95305471}" srcOrd="1" destOrd="0" presId="urn:microsoft.com/office/officeart/2018/2/layout/IconVerticalSolidList"/>
    <dgm:cxn modelId="{38DD4E4F-420C-40A5-BE23-E48E386065FD}" type="presParOf" srcId="{418841AE-78EE-4430-A2CD-36D40750DF89}" destId="{68C3DBDA-BF71-4CFA-8EBB-B7C57BF4BC44}" srcOrd="2" destOrd="0" presId="urn:microsoft.com/office/officeart/2018/2/layout/IconVerticalSolidList"/>
    <dgm:cxn modelId="{5B04A414-AC28-40AF-A081-BA13ED17383A}" type="presParOf" srcId="{418841AE-78EE-4430-A2CD-36D40750DF89}" destId="{CE8F34DC-D276-43DA-AEAD-D9D061B688CD}" srcOrd="3" destOrd="0" presId="urn:microsoft.com/office/officeart/2018/2/layout/IconVerticalSolidList"/>
    <dgm:cxn modelId="{9B7EB0FA-DEE2-473F-8AF6-EAD4D6ECE4AE}" type="presParOf" srcId="{F0FBBDF6-BB7F-4BC8-B814-A96EC4DA20D5}" destId="{AED68BF2-3636-48BE-9764-DE0CE609FC5E}" srcOrd="5" destOrd="0" presId="urn:microsoft.com/office/officeart/2018/2/layout/IconVerticalSolidList"/>
    <dgm:cxn modelId="{0A8B7612-218C-4F77-8838-E5BCFD92E67D}" type="presParOf" srcId="{F0FBBDF6-BB7F-4BC8-B814-A96EC4DA20D5}" destId="{1C5F326D-447E-4C8B-83A9-874B670885B5}" srcOrd="6" destOrd="0" presId="urn:microsoft.com/office/officeart/2018/2/layout/IconVerticalSolidList"/>
    <dgm:cxn modelId="{37CE9DB9-BA4A-420B-A199-A2D993FE6A3C}" type="presParOf" srcId="{1C5F326D-447E-4C8B-83A9-874B670885B5}" destId="{C39AA68C-2D89-4792-86EB-B87777030884}" srcOrd="0" destOrd="0" presId="urn:microsoft.com/office/officeart/2018/2/layout/IconVerticalSolidList"/>
    <dgm:cxn modelId="{E34A5FC5-D5C8-4D85-815D-BE2FD4874932}" type="presParOf" srcId="{1C5F326D-447E-4C8B-83A9-874B670885B5}" destId="{C8CF1B1F-0FE2-4C6A-9313-24A64F3ED286}" srcOrd="1" destOrd="0" presId="urn:microsoft.com/office/officeart/2018/2/layout/IconVerticalSolidList"/>
    <dgm:cxn modelId="{5E64936E-D90C-4822-B72F-6D6F230C1800}" type="presParOf" srcId="{1C5F326D-447E-4C8B-83A9-874B670885B5}" destId="{A806E6CD-9B3C-425A-A984-E840EB5FBD1A}" srcOrd="2" destOrd="0" presId="urn:microsoft.com/office/officeart/2018/2/layout/IconVerticalSolidList"/>
    <dgm:cxn modelId="{BFD93E49-B37E-4349-A106-4E7BAC5BCE7D}" type="presParOf" srcId="{1C5F326D-447E-4C8B-83A9-874B670885B5}" destId="{2048C511-48C6-45BA-968D-E2FFB0175048}" srcOrd="3" destOrd="0" presId="urn:microsoft.com/office/officeart/2018/2/layout/IconVerticalSolidList"/>
    <dgm:cxn modelId="{9FBF4064-070F-4C8D-9F90-C9FFD18F5640}" type="presParOf" srcId="{F0FBBDF6-BB7F-4BC8-B814-A96EC4DA20D5}" destId="{69B2B39A-6E5B-4718-A859-584F0692466C}" srcOrd="7" destOrd="0" presId="urn:microsoft.com/office/officeart/2018/2/layout/IconVerticalSolidList"/>
    <dgm:cxn modelId="{529EC63E-E9C9-4A83-A833-95BE16B1AC45}" type="presParOf" srcId="{F0FBBDF6-BB7F-4BC8-B814-A96EC4DA20D5}" destId="{87432698-AE47-4044-B31D-719AA4BB69C8}" srcOrd="8" destOrd="0" presId="urn:microsoft.com/office/officeart/2018/2/layout/IconVerticalSolidList"/>
    <dgm:cxn modelId="{7C91C791-ED6A-4DBB-B507-7930FB374F4C}" type="presParOf" srcId="{87432698-AE47-4044-B31D-719AA4BB69C8}" destId="{FCB0FA1C-E67E-4839-B3B1-60D236DC60C9}" srcOrd="0" destOrd="0" presId="urn:microsoft.com/office/officeart/2018/2/layout/IconVerticalSolidList"/>
    <dgm:cxn modelId="{B11C81EF-2A01-4771-BECF-C87044723150}" type="presParOf" srcId="{87432698-AE47-4044-B31D-719AA4BB69C8}" destId="{91D6C810-74C4-4E0E-A29A-153D0237B87B}" srcOrd="1" destOrd="0" presId="urn:microsoft.com/office/officeart/2018/2/layout/IconVerticalSolidList"/>
    <dgm:cxn modelId="{39802708-6C3A-4FB9-B866-D248336554B1}" type="presParOf" srcId="{87432698-AE47-4044-B31D-719AA4BB69C8}" destId="{3FEC7E00-6669-4BD6-BF46-563EAE0B40EC}" srcOrd="2" destOrd="0" presId="urn:microsoft.com/office/officeart/2018/2/layout/IconVerticalSolidList"/>
    <dgm:cxn modelId="{CC899807-957E-4E2E-AFAE-1942CE27BB4C}" type="presParOf" srcId="{87432698-AE47-4044-B31D-719AA4BB69C8}" destId="{E7C4641F-12ED-4D66-A6E2-7DF5BA5C4DCB}" srcOrd="3" destOrd="0" presId="urn:microsoft.com/office/officeart/2018/2/layout/IconVerticalSolidList"/>
    <dgm:cxn modelId="{50A0C9BC-73AA-47F7-B5F6-864DFA1D0185}" type="presParOf" srcId="{F0FBBDF6-BB7F-4BC8-B814-A96EC4DA20D5}" destId="{DF45FFB1-2056-4815-BCE7-0F6968123B96}" srcOrd="9" destOrd="0" presId="urn:microsoft.com/office/officeart/2018/2/layout/IconVerticalSolidList"/>
    <dgm:cxn modelId="{9C675634-E6C7-4CFA-B620-00B062887B36}" type="presParOf" srcId="{F0FBBDF6-BB7F-4BC8-B814-A96EC4DA20D5}" destId="{83498309-89A1-4C67-85E2-E18E22545654}" srcOrd="10" destOrd="0" presId="urn:microsoft.com/office/officeart/2018/2/layout/IconVerticalSolidList"/>
    <dgm:cxn modelId="{78E5528B-579D-4C53-9EDF-39851D4E6759}" type="presParOf" srcId="{83498309-89A1-4C67-85E2-E18E22545654}" destId="{7A216B44-B9B6-405C-91FA-8CD7CC0F0CE4}" srcOrd="0" destOrd="0" presId="urn:microsoft.com/office/officeart/2018/2/layout/IconVerticalSolidList"/>
    <dgm:cxn modelId="{D6D22FC8-B7E1-4603-8558-C2A0A2530EF6}" type="presParOf" srcId="{83498309-89A1-4C67-85E2-E18E22545654}" destId="{3A58E470-8FE0-4BD2-AC78-4ECC74881AB7}" srcOrd="1" destOrd="0" presId="urn:microsoft.com/office/officeart/2018/2/layout/IconVerticalSolidList"/>
    <dgm:cxn modelId="{7AA35C31-0C27-49FF-B9E2-37D22701A8CD}" type="presParOf" srcId="{83498309-89A1-4C67-85E2-E18E22545654}" destId="{13801C7A-064F-4B9F-B3DF-790C069D2827}" srcOrd="2" destOrd="0" presId="urn:microsoft.com/office/officeart/2018/2/layout/IconVerticalSolidList"/>
    <dgm:cxn modelId="{B1746756-5802-4981-A343-1906C27255D6}" type="presParOf" srcId="{83498309-89A1-4C67-85E2-E18E22545654}" destId="{DF65C4AB-CB7B-48E4-AF91-8EC591C595FA}" srcOrd="3" destOrd="0" presId="urn:microsoft.com/office/officeart/2018/2/layout/IconVerticalSolidList"/>
    <dgm:cxn modelId="{845C35AB-2440-449A-A1EA-DBA97FCAE97C}" type="presParOf" srcId="{F0FBBDF6-BB7F-4BC8-B814-A96EC4DA20D5}" destId="{2A6BCE87-F7E6-4B97-9BDA-4B72850A95B4}" srcOrd="11" destOrd="0" presId="urn:microsoft.com/office/officeart/2018/2/layout/IconVerticalSolidList"/>
    <dgm:cxn modelId="{F889BF09-B031-42A2-AED6-1FB17B58DAB4}" type="presParOf" srcId="{F0FBBDF6-BB7F-4BC8-B814-A96EC4DA20D5}" destId="{0B63D3A1-70C1-44EF-8544-0D78307ED04F}" srcOrd="12" destOrd="0" presId="urn:microsoft.com/office/officeart/2018/2/layout/IconVerticalSolidList"/>
    <dgm:cxn modelId="{E50E95B8-4466-40A3-A721-9A1FD8D0CFB1}" type="presParOf" srcId="{0B63D3A1-70C1-44EF-8544-0D78307ED04F}" destId="{42BA7B50-7A46-4094-9FA8-271FD7E0B548}" srcOrd="0" destOrd="0" presId="urn:microsoft.com/office/officeart/2018/2/layout/IconVerticalSolidList"/>
    <dgm:cxn modelId="{80581161-D57E-43E2-A804-01674BA0B2C5}" type="presParOf" srcId="{0B63D3A1-70C1-44EF-8544-0D78307ED04F}" destId="{509F441A-6CE3-4E5D-B951-8CE4643C3BCD}" srcOrd="1" destOrd="0" presId="urn:microsoft.com/office/officeart/2018/2/layout/IconVerticalSolidList"/>
    <dgm:cxn modelId="{BB520304-4D0D-445D-9493-774A4C65122D}" type="presParOf" srcId="{0B63D3A1-70C1-44EF-8544-0D78307ED04F}" destId="{FA32C76D-B77D-4FF8-A86A-E98C1EDFEA73}" srcOrd="2" destOrd="0" presId="urn:microsoft.com/office/officeart/2018/2/layout/IconVerticalSolidList"/>
    <dgm:cxn modelId="{3B70EEE2-CFD8-497F-AAF6-A3A70FCF0378}" type="presParOf" srcId="{0B63D3A1-70C1-44EF-8544-0D78307ED04F}" destId="{A511C9FF-75F6-4765-AF75-0A86B57C287A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F08AEE3-219F-4F07-8694-7E860A4B828C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5F0724FE-AB4C-4E6E-A4DB-D5F8AB186EC4}">
      <dgm:prSet/>
      <dgm:spPr/>
      <dgm:t>
        <a:bodyPr/>
        <a:lstStyle/>
        <a:p>
          <a:r>
            <a:rPr lang="en-US"/>
            <a:t>“Field of study that gives computers the ability to learn without being explicitly programmed“ – Arthur Samuel</a:t>
          </a:r>
        </a:p>
      </dgm:t>
    </dgm:pt>
    <dgm:pt modelId="{A12C43D1-420C-437F-9168-BCCC72B65EA0}" type="parTrans" cxnId="{C82A99DE-63CA-4851-BDA1-6FB5DFAC8BA7}">
      <dgm:prSet/>
      <dgm:spPr/>
      <dgm:t>
        <a:bodyPr/>
        <a:lstStyle/>
        <a:p>
          <a:endParaRPr lang="en-US"/>
        </a:p>
      </dgm:t>
    </dgm:pt>
    <dgm:pt modelId="{9B7AEBE5-4589-4995-A2AD-22F7F7A649D1}" type="sibTrans" cxnId="{C82A99DE-63CA-4851-BDA1-6FB5DFAC8BA7}">
      <dgm:prSet/>
      <dgm:spPr/>
      <dgm:t>
        <a:bodyPr/>
        <a:lstStyle/>
        <a:p>
          <a:endParaRPr lang="en-US"/>
        </a:p>
      </dgm:t>
    </dgm:pt>
    <dgm:pt modelId="{4AC81720-97A8-49F5-AE0F-3FE244D1856C}">
      <dgm:prSet/>
      <dgm:spPr/>
      <dgm:t>
        <a:bodyPr/>
        <a:lstStyle/>
        <a:p>
          <a:r>
            <a:rPr lang="en-US"/>
            <a:t>“How can we build computer systems that automatically improve with experience, and what are the fundamental laws that govern all learning processes?” – Tom Mitchell</a:t>
          </a:r>
        </a:p>
      </dgm:t>
    </dgm:pt>
    <dgm:pt modelId="{0163DB11-F62A-43CC-8132-A82C7263A6E8}" type="parTrans" cxnId="{D47C32B6-F472-4589-AF0C-6DC6960B336C}">
      <dgm:prSet/>
      <dgm:spPr/>
      <dgm:t>
        <a:bodyPr/>
        <a:lstStyle/>
        <a:p>
          <a:endParaRPr lang="en-US"/>
        </a:p>
      </dgm:t>
    </dgm:pt>
    <dgm:pt modelId="{E5E75261-635A-4E57-96F9-9E9CC152AD01}" type="sibTrans" cxnId="{D47C32B6-F472-4589-AF0C-6DC6960B336C}">
      <dgm:prSet/>
      <dgm:spPr/>
      <dgm:t>
        <a:bodyPr/>
        <a:lstStyle/>
        <a:p>
          <a:endParaRPr lang="en-US"/>
        </a:p>
      </dgm:t>
    </dgm:pt>
    <dgm:pt modelId="{D98EDFA3-1F17-4C04-B2C7-2E797CDA39C6}">
      <dgm:prSet/>
      <dgm:spPr/>
      <dgm:t>
        <a:bodyPr/>
        <a:lstStyle/>
        <a:p>
          <a:r>
            <a:rPr lang="en-US" b="1"/>
            <a:t>Main idea</a:t>
          </a:r>
          <a:r>
            <a:rPr lang="en-US"/>
            <a:t>: software/algorithms that can improve on a task based on data and previous experience. In other words: Let </a:t>
          </a:r>
          <a:r>
            <a:rPr lang="en-US" b="1"/>
            <a:t>computers learn automatically </a:t>
          </a:r>
          <a:r>
            <a:rPr lang="en-US"/>
            <a:t>without human intervention. </a:t>
          </a:r>
        </a:p>
      </dgm:t>
    </dgm:pt>
    <dgm:pt modelId="{D1F58E94-6FB2-4193-91D4-9A87321915DA}" type="parTrans" cxnId="{D46864CF-385F-41C7-8A53-B97D93EAAD9E}">
      <dgm:prSet/>
      <dgm:spPr/>
      <dgm:t>
        <a:bodyPr/>
        <a:lstStyle/>
        <a:p>
          <a:endParaRPr lang="en-US"/>
        </a:p>
      </dgm:t>
    </dgm:pt>
    <dgm:pt modelId="{5FB53E8D-2FD9-48AE-906B-FDBD2E793E18}" type="sibTrans" cxnId="{D46864CF-385F-41C7-8A53-B97D93EAAD9E}">
      <dgm:prSet/>
      <dgm:spPr/>
      <dgm:t>
        <a:bodyPr/>
        <a:lstStyle/>
        <a:p>
          <a:endParaRPr lang="en-US"/>
        </a:p>
      </dgm:t>
    </dgm:pt>
    <dgm:pt modelId="{9D0EF2A0-8E40-4C7F-89CE-159FBA7671D2}" type="pres">
      <dgm:prSet presAssocID="{4F08AEE3-219F-4F07-8694-7E860A4B828C}" presName="root" presStyleCnt="0">
        <dgm:presLayoutVars>
          <dgm:dir/>
          <dgm:resizeHandles val="exact"/>
        </dgm:presLayoutVars>
      </dgm:prSet>
      <dgm:spPr/>
    </dgm:pt>
    <dgm:pt modelId="{2D462E31-78E3-4EB3-91A5-FA9F543DE1DB}" type="pres">
      <dgm:prSet presAssocID="{5F0724FE-AB4C-4E6E-A4DB-D5F8AB186EC4}" presName="compNode" presStyleCnt="0"/>
      <dgm:spPr/>
    </dgm:pt>
    <dgm:pt modelId="{8AEEC266-7491-4748-9570-23583172E8AC}" type="pres">
      <dgm:prSet presAssocID="{5F0724FE-AB4C-4E6E-A4DB-D5F8AB186EC4}" presName="bgRect" presStyleLbl="bgShp" presStyleIdx="0" presStyleCnt="3"/>
      <dgm:spPr/>
    </dgm:pt>
    <dgm:pt modelId="{19CA336D-4B0D-4F9E-85E1-BBBF5F034E90}" type="pres">
      <dgm:prSet presAssocID="{5F0724FE-AB4C-4E6E-A4DB-D5F8AB186EC4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C9F62D70-4840-4628-96D4-F15F8C2497AD}" type="pres">
      <dgm:prSet presAssocID="{5F0724FE-AB4C-4E6E-A4DB-D5F8AB186EC4}" presName="spaceRect" presStyleCnt="0"/>
      <dgm:spPr/>
    </dgm:pt>
    <dgm:pt modelId="{30F47EF1-F4F4-4B81-BDB8-56060754E4EC}" type="pres">
      <dgm:prSet presAssocID="{5F0724FE-AB4C-4E6E-A4DB-D5F8AB186EC4}" presName="parTx" presStyleLbl="revTx" presStyleIdx="0" presStyleCnt="3">
        <dgm:presLayoutVars>
          <dgm:chMax val="0"/>
          <dgm:chPref val="0"/>
        </dgm:presLayoutVars>
      </dgm:prSet>
      <dgm:spPr/>
    </dgm:pt>
    <dgm:pt modelId="{CB6EA476-E06B-4D01-9A56-FE7CD28DA796}" type="pres">
      <dgm:prSet presAssocID="{9B7AEBE5-4589-4995-A2AD-22F7F7A649D1}" presName="sibTrans" presStyleCnt="0"/>
      <dgm:spPr/>
    </dgm:pt>
    <dgm:pt modelId="{558F812E-1D50-4FC9-BEB9-C755F72A6385}" type="pres">
      <dgm:prSet presAssocID="{4AC81720-97A8-49F5-AE0F-3FE244D1856C}" presName="compNode" presStyleCnt="0"/>
      <dgm:spPr/>
    </dgm:pt>
    <dgm:pt modelId="{526B39F0-4046-4168-BBF4-51C50CAE744D}" type="pres">
      <dgm:prSet presAssocID="{4AC81720-97A8-49F5-AE0F-3FE244D1856C}" presName="bgRect" presStyleLbl="bgShp" presStyleIdx="1" presStyleCnt="3"/>
      <dgm:spPr/>
    </dgm:pt>
    <dgm:pt modelId="{3EF1FAB7-A409-4FAA-AA82-F798463CFA45}" type="pres">
      <dgm:prSet presAssocID="{4AC81720-97A8-49F5-AE0F-3FE244D1856C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9B07C755-B039-43AD-B064-7876E73A9C68}" type="pres">
      <dgm:prSet presAssocID="{4AC81720-97A8-49F5-AE0F-3FE244D1856C}" presName="spaceRect" presStyleCnt="0"/>
      <dgm:spPr/>
    </dgm:pt>
    <dgm:pt modelId="{7F6444E6-B0F4-4E52-858F-D26B2AA8F9FB}" type="pres">
      <dgm:prSet presAssocID="{4AC81720-97A8-49F5-AE0F-3FE244D1856C}" presName="parTx" presStyleLbl="revTx" presStyleIdx="1" presStyleCnt="3">
        <dgm:presLayoutVars>
          <dgm:chMax val="0"/>
          <dgm:chPref val="0"/>
        </dgm:presLayoutVars>
      </dgm:prSet>
      <dgm:spPr/>
    </dgm:pt>
    <dgm:pt modelId="{E97878FC-946B-4303-A6E3-185C23F61AC6}" type="pres">
      <dgm:prSet presAssocID="{E5E75261-635A-4E57-96F9-9E9CC152AD01}" presName="sibTrans" presStyleCnt="0"/>
      <dgm:spPr/>
    </dgm:pt>
    <dgm:pt modelId="{821BE637-DDA1-4D2C-96A1-4DED03000442}" type="pres">
      <dgm:prSet presAssocID="{D98EDFA3-1F17-4C04-B2C7-2E797CDA39C6}" presName="compNode" presStyleCnt="0"/>
      <dgm:spPr/>
    </dgm:pt>
    <dgm:pt modelId="{E29A231E-FAA3-4016-B172-B09D12FB05A5}" type="pres">
      <dgm:prSet presAssocID="{D98EDFA3-1F17-4C04-B2C7-2E797CDA39C6}" presName="bgRect" presStyleLbl="bgShp" presStyleIdx="2" presStyleCnt="3"/>
      <dgm:spPr/>
    </dgm:pt>
    <dgm:pt modelId="{4799F160-CBCF-4D51-96DB-7533C9F456AF}" type="pres">
      <dgm:prSet presAssocID="{D98EDFA3-1F17-4C04-B2C7-2E797CDA39C6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976CD9BB-D6D5-4FA0-B265-FD01038050DB}" type="pres">
      <dgm:prSet presAssocID="{D98EDFA3-1F17-4C04-B2C7-2E797CDA39C6}" presName="spaceRect" presStyleCnt="0"/>
      <dgm:spPr/>
    </dgm:pt>
    <dgm:pt modelId="{75E6F42C-E1B4-4FA7-AFCE-2FC3BD65E63E}" type="pres">
      <dgm:prSet presAssocID="{D98EDFA3-1F17-4C04-B2C7-2E797CDA39C6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5A00452A-EA0D-4915-9AC3-1B843C1C1193}" type="presOf" srcId="{4AC81720-97A8-49F5-AE0F-3FE244D1856C}" destId="{7F6444E6-B0F4-4E52-858F-D26B2AA8F9FB}" srcOrd="0" destOrd="0" presId="urn:microsoft.com/office/officeart/2018/2/layout/IconVerticalSolidList"/>
    <dgm:cxn modelId="{06C30949-C07F-45D7-AD42-E3704CFF592A}" type="presOf" srcId="{5F0724FE-AB4C-4E6E-A4DB-D5F8AB186EC4}" destId="{30F47EF1-F4F4-4B81-BDB8-56060754E4EC}" srcOrd="0" destOrd="0" presId="urn:microsoft.com/office/officeart/2018/2/layout/IconVerticalSolidList"/>
    <dgm:cxn modelId="{196215B5-A4CB-4508-8693-407C28B28F76}" type="presOf" srcId="{D98EDFA3-1F17-4C04-B2C7-2E797CDA39C6}" destId="{75E6F42C-E1B4-4FA7-AFCE-2FC3BD65E63E}" srcOrd="0" destOrd="0" presId="urn:microsoft.com/office/officeart/2018/2/layout/IconVerticalSolidList"/>
    <dgm:cxn modelId="{D47C32B6-F472-4589-AF0C-6DC6960B336C}" srcId="{4F08AEE3-219F-4F07-8694-7E860A4B828C}" destId="{4AC81720-97A8-49F5-AE0F-3FE244D1856C}" srcOrd="1" destOrd="0" parTransId="{0163DB11-F62A-43CC-8132-A82C7263A6E8}" sibTransId="{E5E75261-635A-4E57-96F9-9E9CC152AD01}"/>
    <dgm:cxn modelId="{D46864CF-385F-41C7-8A53-B97D93EAAD9E}" srcId="{4F08AEE3-219F-4F07-8694-7E860A4B828C}" destId="{D98EDFA3-1F17-4C04-B2C7-2E797CDA39C6}" srcOrd="2" destOrd="0" parTransId="{D1F58E94-6FB2-4193-91D4-9A87321915DA}" sibTransId="{5FB53E8D-2FD9-48AE-906B-FDBD2E793E18}"/>
    <dgm:cxn modelId="{C82A99DE-63CA-4851-BDA1-6FB5DFAC8BA7}" srcId="{4F08AEE3-219F-4F07-8694-7E860A4B828C}" destId="{5F0724FE-AB4C-4E6E-A4DB-D5F8AB186EC4}" srcOrd="0" destOrd="0" parTransId="{A12C43D1-420C-437F-9168-BCCC72B65EA0}" sibTransId="{9B7AEBE5-4589-4995-A2AD-22F7F7A649D1}"/>
    <dgm:cxn modelId="{14738AE5-3940-41FF-BC94-DC0929E22DFA}" type="presOf" srcId="{4F08AEE3-219F-4F07-8694-7E860A4B828C}" destId="{9D0EF2A0-8E40-4C7F-89CE-159FBA7671D2}" srcOrd="0" destOrd="0" presId="urn:microsoft.com/office/officeart/2018/2/layout/IconVerticalSolidList"/>
    <dgm:cxn modelId="{61F34D88-3FEF-4352-93D4-2667D29B7012}" type="presParOf" srcId="{9D0EF2A0-8E40-4C7F-89CE-159FBA7671D2}" destId="{2D462E31-78E3-4EB3-91A5-FA9F543DE1DB}" srcOrd="0" destOrd="0" presId="urn:microsoft.com/office/officeart/2018/2/layout/IconVerticalSolidList"/>
    <dgm:cxn modelId="{E00F54A6-1CE6-4DE0-8A31-3FD3BBF5B319}" type="presParOf" srcId="{2D462E31-78E3-4EB3-91A5-FA9F543DE1DB}" destId="{8AEEC266-7491-4748-9570-23583172E8AC}" srcOrd="0" destOrd="0" presId="urn:microsoft.com/office/officeart/2018/2/layout/IconVerticalSolidList"/>
    <dgm:cxn modelId="{DACC576E-F902-41B9-B2F4-ACF3BD866CB4}" type="presParOf" srcId="{2D462E31-78E3-4EB3-91A5-FA9F543DE1DB}" destId="{19CA336D-4B0D-4F9E-85E1-BBBF5F034E90}" srcOrd="1" destOrd="0" presId="urn:microsoft.com/office/officeart/2018/2/layout/IconVerticalSolidList"/>
    <dgm:cxn modelId="{262DA34D-CCF7-4DBC-B9DF-258A63AF7BAC}" type="presParOf" srcId="{2D462E31-78E3-4EB3-91A5-FA9F543DE1DB}" destId="{C9F62D70-4840-4628-96D4-F15F8C2497AD}" srcOrd="2" destOrd="0" presId="urn:microsoft.com/office/officeart/2018/2/layout/IconVerticalSolidList"/>
    <dgm:cxn modelId="{58404914-A603-46C8-BDA4-CF9D4A8E5ED5}" type="presParOf" srcId="{2D462E31-78E3-4EB3-91A5-FA9F543DE1DB}" destId="{30F47EF1-F4F4-4B81-BDB8-56060754E4EC}" srcOrd="3" destOrd="0" presId="urn:microsoft.com/office/officeart/2018/2/layout/IconVerticalSolidList"/>
    <dgm:cxn modelId="{4B0F9A8D-0C98-4A85-8444-5D8720F2F332}" type="presParOf" srcId="{9D0EF2A0-8E40-4C7F-89CE-159FBA7671D2}" destId="{CB6EA476-E06B-4D01-9A56-FE7CD28DA796}" srcOrd="1" destOrd="0" presId="urn:microsoft.com/office/officeart/2018/2/layout/IconVerticalSolidList"/>
    <dgm:cxn modelId="{A9F768BF-CA50-4939-8893-D1118DE2647D}" type="presParOf" srcId="{9D0EF2A0-8E40-4C7F-89CE-159FBA7671D2}" destId="{558F812E-1D50-4FC9-BEB9-C755F72A6385}" srcOrd="2" destOrd="0" presId="urn:microsoft.com/office/officeart/2018/2/layout/IconVerticalSolidList"/>
    <dgm:cxn modelId="{589DBE4F-A4D0-40A1-A7D8-03757DCE3DFF}" type="presParOf" srcId="{558F812E-1D50-4FC9-BEB9-C755F72A6385}" destId="{526B39F0-4046-4168-BBF4-51C50CAE744D}" srcOrd="0" destOrd="0" presId="urn:microsoft.com/office/officeart/2018/2/layout/IconVerticalSolidList"/>
    <dgm:cxn modelId="{CB7A9DA6-6B48-4354-A05B-B8ADC8540976}" type="presParOf" srcId="{558F812E-1D50-4FC9-BEB9-C755F72A6385}" destId="{3EF1FAB7-A409-4FAA-AA82-F798463CFA45}" srcOrd="1" destOrd="0" presId="urn:microsoft.com/office/officeart/2018/2/layout/IconVerticalSolidList"/>
    <dgm:cxn modelId="{5CE93F6E-16D8-4D16-8A13-8AB0B7CEC3C1}" type="presParOf" srcId="{558F812E-1D50-4FC9-BEB9-C755F72A6385}" destId="{9B07C755-B039-43AD-B064-7876E73A9C68}" srcOrd="2" destOrd="0" presId="urn:microsoft.com/office/officeart/2018/2/layout/IconVerticalSolidList"/>
    <dgm:cxn modelId="{20CDC4AB-98C7-4BF5-8A35-43E7516E3C58}" type="presParOf" srcId="{558F812E-1D50-4FC9-BEB9-C755F72A6385}" destId="{7F6444E6-B0F4-4E52-858F-D26B2AA8F9FB}" srcOrd="3" destOrd="0" presId="urn:microsoft.com/office/officeart/2018/2/layout/IconVerticalSolidList"/>
    <dgm:cxn modelId="{5E12904A-6BEE-4846-9BAC-69D08D5BBE35}" type="presParOf" srcId="{9D0EF2A0-8E40-4C7F-89CE-159FBA7671D2}" destId="{E97878FC-946B-4303-A6E3-185C23F61AC6}" srcOrd="3" destOrd="0" presId="urn:microsoft.com/office/officeart/2018/2/layout/IconVerticalSolidList"/>
    <dgm:cxn modelId="{ACB56C1B-DBD5-4CD2-9C6D-747777EFD10D}" type="presParOf" srcId="{9D0EF2A0-8E40-4C7F-89CE-159FBA7671D2}" destId="{821BE637-DDA1-4D2C-96A1-4DED03000442}" srcOrd="4" destOrd="0" presId="urn:microsoft.com/office/officeart/2018/2/layout/IconVerticalSolidList"/>
    <dgm:cxn modelId="{C2D06C01-D58B-4129-AB02-FDC186C2824A}" type="presParOf" srcId="{821BE637-DDA1-4D2C-96A1-4DED03000442}" destId="{E29A231E-FAA3-4016-B172-B09D12FB05A5}" srcOrd="0" destOrd="0" presId="urn:microsoft.com/office/officeart/2018/2/layout/IconVerticalSolidList"/>
    <dgm:cxn modelId="{8DBCB135-1E04-46BD-A077-E47F6C37B7B9}" type="presParOf" srcId="{821BE637-DDA1-4D2C-96A1-4DED03000442}" destId="{4799F160-CBCF-4D51-96DB-7533C9F456AF}" srcOrd="1" destOrd="0" presId="urn:microsoft.com/office/officeart/2018/2/layout/IconVerticalSolidList"/>
    <dgm:cxn modelId="{B55CB7F3-A1B7-4D07-86CE-5CC7B427E91A}" type="presParOf" srcId="{821BE637-DDA1-4D2C-96A1-4DED03000442}" destId="{976CD9BB-D6D5-4FA0-B265-FD01038050DB}" srcOrd="2" destOrd="0" presId="urn:microsoft.com/office/officeart/2018/2/layout/IconVerticalSolidList"/>
    <dgm:cxn modelId="{4FC80F4E-133B-4385-8192-5B909504AA00}" type="presParOf" srcId="{821BE637-DDA1-4D2C-96A1-4DED03000442}" destId="{75E6F42C-E1B4-4FA7-AFCE-2FC3BD65E63E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B3866F9-DAB5-4C2D-BA99-F9722D3B8B8A}">
      <dsp:nvSpPr>
        <dsp:cNvPr id="0" name=""/>
        <dsp:cNvSpPr/>
      </dsp:nvSpPr>
      <dsp:spPr>
        <a:xfrm>
          <a:off x="0" y="503"/>
          <a:ext cx="6588691" cy="69361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BAA1B29-733F-4B8B-A961-A102FFF85105}">
      <dsp:nvSpPr>
        <dsp:cNvPr id="0" name=""/>
        <dsp:cNvSpPr/>
      </dsp:nvSpPr>
      <dsp:spPr>
        <a:xfrm>
          <a:off x="209818" y="156567"/>
          <a:ext cx="381488" cy="38148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589E90-C9D7-4C88-8151-6AB8F954D3F0}">
      <dsp:nvSpPr>
        <dsp:cNvPr id="0" name=""/>
        <dsp:cNvSpPr/>
      </dsp:nvSpPr>
      <dsp:spPr>
        <a:xfrm>
          <a:off x="801126" y="503"/>
          <a:ext cx="5787564" cy="6936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3408" tIns="73408" rIns="73408" bIns="73408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What is Machine Learning?</a:t>
          </a:r>
        </a:p>
      </dsp:txBody>
      <dsp:txXfrm>
        <a:off x="801126" y="503"/>
        <a:ext cx="5787564" cy="693615"/>
      </dsp:txXfrm>
    </dsp:sp>
    <dsp:sp modelId="{3056C59F-3483-469A-AEF4-43A005B3D1A9}">
      <dsp:nvSpPr>
        <dsp:cNvPr id="0" name=""/>
        <dsp:cNvSpPr/>
      </dsp:nvSpPr>
      <dsp:spPr>
        <a:xfrm>
          <a:off x="0" y="867523"/>
          <a:ext cx="6588691" cy="69361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5A963C2-63C3-4B91-900A-41A6EADB2042}">
      <dsp:nvSpPr>
        <dsp:cNvPr id="0" name=""/>
        <dsp:cNvSpPr/>
      </dsp:nvSpPr>
      <dsp:spPr>
        <a:xfrm>
          <a:off x="209818" y="1023587"/>
          <a:ext cx="381488" cy="38148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DBB3B0-AF1D-43FA-AC5C-B840A919C899}">
      <dsp:nvSpPr>
        <dsp:cNvPr id="0" name=""/>
        <dsp:cNvSpPr/>
      </dsp:nvSpPr>
      <dsp:spPr>
        <a:xfrm>
          <a:off x="801126" y="867523"/>
          <a:ext cx="5787564" cy="6936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3408" tIns="73408" rIns="73408" bIns="73408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Difference between ML and AI</a:t>
          </a:r>
        </a:p>
      </dsp:txBody>
      <dsp:txXfrm>
        <a:off x="801126" y="867523"/>
        <a:ext cx="5787564" cy="693615"/>
      </dsp:txXfrm>
    </dsp:sp>
    <dsp:sp modelId="{68868CF9-BB30-49F2-9C98-830D6A135B7C}">
      <dsp:nvSpPr>
        <dsp:cNvPr id="0" name=""/>
        <dsp:cNvSpPr/>
      </dsp:nvSpPr>
      <dsp:spPr>
        <a:xfrm>
          <a:off x="0" y="1734543"/>
          <a:ext cx="6588691" cy="69361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C69C606-360B-4E73-AB49-4B8F95305471}">
      <dsp:nvSpPr>
        <dsp:cNvPr id="0" name=""/>
        <dsp:cNvSpPr/>
      </dsp:nvSpPr>
      <dsp:spPr>
        <a:xfrm>
          <a:off x="209818" y="1890607"/>
          <a:ext cx="381488" cy="38148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E8F34DC-D276-43DA-AEAD-D9D061B688CD}">
      <dsp:nvSpPr>
        <dsp:cNvPr id="0" name=""/>
        <dsp:cNvSpPr/>
      </dsp:nvSpPr>
      <dsp:spPr>
        <a:xfrm>
          <a:off x="801126" y="1734543"/>
          <a:ext cx="5787564" cy="6936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3408" tIns="73408" rIns="73408" bIns="73408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Types of Learning</a:t>
          </a:r>
        </a:p>
      </dsp:txBody>
      <dsp:txXfrm>
        <a:off x="801126" y="1734543"/>
        <a:ext cx="5787564" cy="693615"/>
      </dsp:txXfrm>
    </dsp:sp>
    <dsp:sp modelId="{C39AA68C-2D89-4792-86EB-B87777030884}">
      <dsp:nvSpPr>
        <dsp:cNvPr id="0" name=""/>
        <dsp:cNvSpPr/>
      </dsp:nvSpPr>
      <dsp:spPr>
        <a:xfrm>
          <a:off x="0" y="2601563"/>
          <a:ext cx="6588691" cy="69361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8CF1B1F-0FE2-4C6A-9313-24A64F3ED286}">
      <dsp:nvSpPr>
        <dsp:cNvPr id="0" name=""/>
        <dsp:cNvSpPr/>
      </dsp:nvSpPr>
      <dsp:spPr>
        <a:xfrm>
          <a:off x="209818" y="2757627"/>
          <a:ext cx="381488" cy="38148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48C511-48C6-45BA-968D-E2FFB0175048}">
      <dsp:nvSpPr>
        <dsp:cNvPr id="0" name=""/>
        <dsp:cNvSpPr/>
      </dsp:nvSpPr>
      <dsp:spPr>
        <a:xfrm>
          <a:off x="801126" y="2601563"/>
          <a:ext cx="5787564" cy="6936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3408" tIns="73408" rIns="73408" bIns="73408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Applications</a:t>
          </a:r>
        </a:p>
      </dsp:txBody>
      <dsp:txXfrm>
        <a:off x="801126" y="2601563"/>
        <a:ext cx="5787564" cy="693615"/>
      </dsp:txXfrm>
    </dsp:sp>
    <dsp:sp modelId="{FCB0FA1C-E67E-4839-B3B1-60D236DC60C9}">
      <dsp:nvSpPr>
        <dsp:cNvPr id="0" name=""/>
        <dsp:cNvSpPr/>
      </dsp:nvSpPr>
      <dsp:spPr>
        <a:xfrm>
          <a:off x="0" y="3468583"/>
          <a:ext cx="6588691" cy="69361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1D6C810-74C4-4E0E-A29A-153D0237B87B}">
      <dsp:nvSpPr>
        <dsp:cNvPr id="0" name=""/>
        <dsp:cNvSpPr/>
      </dsp:nvSpPr>
      <dsp:spPr>
        <a:xfrm>
          <a:off x="209818" y="3624647"/>
          <a:ext cx="381488" cy="381488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C4641F-12ED-4D66-A6E2-7DF5BA5C4DCB}">
      <dsp:nvSpPr>
        <dsp:cNvPr id="0" name=""/>
        <dsp:cNvSpPr/>
      </dsp:nvSpPr>
      <dsp:spPr>
        <a:xfrm>
          <a:off x="801126" y="3468583"/>
          <a:ext cx="5787564" cy="6936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3408" tIns="73408" rIns="73408" bIns="73408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Elements of a ML problem</a:t>
          </a:r>
        </a:p>
      </dsp:txBody>
      <dsp:txXfrm>
        <a:off x="801126" y="3468583"/>
        <a:ext cx="5787564" cy="693615"/>
      </dsp:txXfrm>
    </dsp:sp>
    <dsp:sp modelId="{7A216B44-B9B6-405C-91FA-8CD7CC0F0CE4}">
      <dsp:nvSpPr>
        <dsp:cNvPr id="0" name=""/>
        <dsp:cNvSpPr/>
      </dsp:nvSpPr>
      <dsp:spPr>
        <a:xfrm>
          <a:off x="0" y="4335603"/>
          <a:ext cx="6588691" cy="69361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A58E470-8FE0-4BD2-AC78-4ECC74881AB7}">
      <dsp:nvSpPr>
        <dsp:cNvPr id="0" name=""/>
        <dsp:cNvSpPr/>
      </dsp:nvSpPr>
      <dsp:spPr>
        <a:xfrm>
          <a:off x="209818" y="4491666"/>
          <a:ext cx="381488" cy="381488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65C4AB-CB7B-48E4-AF91-8EC591C595FA}">
      <dsp:nvSpPr>
        <dsp:cNvPr id="0" name=""/>
        <dsp:cNvSpPr/>
      </dsp:nvSpPr>
      <dsp:spPr>
        <a:xfrm>
          <a:off x="801126" y="4335603"/>
          <a:ext cx="5787564" cy="6936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3408" tIns="73408" rIns="73408" bIns="73408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Linear regression</a:t>
          </a:r>
        </a:p>
      </dsp:txBody>
      <dsp:txXfrm>
        <a:off x="801126" y="4335603"/>
        <a:ext cx="5787564" cy="693615"/>
      </dsp:txXfrm>
    </dsp:sp>
    <dsp:sp modelId="{42BA7B50-7A46-4094-9FA8-271FD7E0B548}">
      <dsp:nvSpPr>
        <dsp:cNvPr id="0" name=""/>
        <dsp:cNvSpPr/>
      </dsp:nvSpPr>
      <dsp:spPr>
        <a:xfrm>
          <a:off x="0" y="5202623"/>
          <a:ext cx="6588691" cy="69361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09F441A-6CE3-4E5D-B951-8CE4643C3BCD}">
      <dsp:nvSpPr>
        <dsp:cNvPr id="0" name=""/>
        <dsp:cNvSpPr/>
      </dsp:nvSpPr>
      <dsp:spPr>
        <a:xfrm>
          <a:off x="209818" y="5358686"/>
          <a:ext cx="381488" cy="381488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11C9FF-75F6-4765-AF75-0A86B57C287A}">
      <dsp:nvSpPr>
        <dsp:cNvPr id="0" name=""/>
        <dsp:cNvSpPr/>
      </dsp:nvSpPr>
      <dsp:spPr>
        <a:xfrm>
          <a:off x="801126" y="5202623"/>
          <a:ext cx="5787564" cy="6936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3408" tIns="73408" rIns="73408" bIns="73408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Perceptron</a:t>
          </a:r>
        </a:p>
      </dsp:txBody>
      <dsp:txXfrm>
        <a:off x="801126" y="5202623"/>
        <a:ext cx="5787564" cy="69361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EEC266-7491-4748-9570-23583172E8AC}">
      <dsp:nvSpPr>
        <dsp:cNvPr id="0" name=""/>
        <dsp:cNvSpPr/>
      </dsp:nvSpPr>
      <dsp:spPr>
        <a:xfrm>
          <a:off x="0" y="531"/>
          <a:ext cx="10515600" cy="124470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9CA336D-4B0D-4F9E-85E1-BBBF5F034E90}">
      <dsp:nvSpPr>
        <dsp:cNvPr id="0" name=""/>
        <dsp:cNvSpPr/>
      </dsp:nvSpPr>
      <dsp:spPr>
        <a:xfrm>
          <a:off x="376522" y="280590"/>
          <a:ext cx="684586" cy="68458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F47EF1-F4F4-4B81-BDB8-56060754E4EC}">
      <dsp:nvSpPr>
        <dsp:cNvPr id="0" name=""/>
        <dsp:cNvSpPr/>
      </dsp:nvSpPr>
      <dsp:spPr>
        <a:xfrm>
          <a:off x="1437631" y="531"/>
          <a:ext cx="9077968" cy="12447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731" tIns="131731" rIns="131731" bIns="131731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“Field of study that gives computers the ability to learn without being explicitly programmed“ – Arthur Samuel</a:t>
          </a:r>
        </a:p>
      </dsp:txBody>
      <dsp:txXfrm>
        <a:off x="1437631" y="531"/>
        <a:ext cx="9077968" cy="1244702"/>
      </dsp:txXfrm>
    </dsp:sp>
    <dsp:sp modelId="{526B39F0-4046-4168-BBF4-51C50CAE744D}">
      <dsp:nvSpPr>
        <dsp:cNvPr id="0" name=""/>
        <dsp:cNvSpPr/>
      </dsp:nvSpPr>
      <dsp:spPr>
        <a:xfrm>
          <a:off x="0" y="1556410"/>
          <a:ext cx="10515600" cy="124470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EF1FAB7-A409-4FAA-AA82-F798463CFA45}">
      <dsp:nvSpPr>
        <dsp:cNvPr id="0" name=""/>
        <dsp:cNvSpPr/>
      </dsp:nvSpPr>
      <dsp:spPr>
        <a:xfrm>
          <a:off x="376522" y="1836468"/>
          <a:ext cx="684586" cy="68458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6444E6-B0F4-4E52-858F-D26B2AA8F9FB}">
      <dsp:nvSpPr>
        <dsp:cNvPr id="0" name=""/>
        <dsp:cNvSpPr/>
      </dsp:nvSpPr>
      <dsp:spPr>
        <a:xfrm>
          <a:off x="1437631" y="1556410"/>
          <a:ext cx="9077968" cy="12447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731" tIns="131731" rIns="131731" bIns="131731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“How can we build computer systems that automatically improve with experience, and what are the fundamental laws that govern all learning processes?” – Tom Mitchell</a:t>
          </a:r>
        </a:p>
      </dsp:txBody>
      <dsp:txXfrm>
        <a:off x="1437631" y="1556410"/>
        <a:ext cx="9077968" cy="1244702"/>
      </dsp:txXfrm>
    </dsp:sp>
    <dsp:sp modelId="{E29A231E-FAA3-4016-B172-B09D12FB05A5}">
      <dsp:nvSpPr>
        <dsp:cNvPr id="0" name=""/>
        <dsp:cNvSpPr/>
      </dsp:nvSpPr>
      <dsp:spPr>
        <a:xfrm>
          <a:off x="0" y="3112289"/>
          <a:ext cx="10515600" cy="1244702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799F160-CBCF-4D51-96DB-7533C9F456AF}">
      <dsp:nvSpPr>
        <dsp:cNvPr id="0" name=""/>
        <dsp:cNvSpPr/>
      </dsp:nvSpPr>
      <dsp:spPr>
        <a:xfrm>
          <a:off x="376522" y="3392347"/>
          <a:ext cx="684586" cy="68458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E6F42C-E1B4-4FA7-AFCE-2FC3BD65E63E}">
      <dsp:nvSpPr>
        <dsp:cNvPr id="0" name=""/>
        <dsp:cNvSpPr/>
      </dsp:nvSpPr>
      <dsp:spPr>
        <a:xfrm>
          <a:off x="1437631" y="3112289"/>
          <a:ext cx="9077968" cy="12447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731" tIns="131731" rIns="131731" bIns="131731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/>
            <a:t>Main idea</a:t>
          </a:r>
          <a:r>
            <a:rPr lang="en-US" sz="2300" kern="1200"/>
            <a:t>: software/algorithms that can improve on a task based on data and previous experience. In other words: Let </a:t>
          </a:r>
          <a:r>
            <a:rPr lang="en-US" sz="2300" b="1" kern="1200"/>
            <a:t>computers learn automatically </a:t>
          </a:r>
          <a:r>
            <a:rPr lang="en-US" sz="2300" kern="1200"/>
            <a:t>without human intervention. </a:t>
          </a:r>
        </a:p>
      </dsp:txBody>
      <dsp:txXfrm>
        <a:off x="1437631" y="3112289"/>
        <a:ext cx="9077968" cy="124470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AAFFB3-9C86-4C12-9B1D-3CD87AD20B43}" type="datetimeFigureOut">
              <a:rPr lang="en-US" smtClean="0"/>
              <a:t>7/20/2021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A7B2DB-2545-47FC-AEE6-D3060BE09D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4860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Hello everyone I’m Shurui, a current PhD student of UCLA EE department. today I’m going to give you the first lecture on machine learning, which is about the introduction, linear regression and perceptron.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A7B2DB-2545-47FC-AEE6-D3060BE09D1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3916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24EE641-7FFD-7543-B22A-9FCA1C21F50F}" type="slidenum">
              <a:rPr lang="en-US">
                <a:latin typeface="Times New Roman" pitchFamily="1" charset="0"/>
              </a:rPr>
              <a:pPr/>
              <a:t>33</a:t>
            </a:fld>
            <a:endParaRPr lang="en-US">
              <a:latin typeface="Times New Roman" pitchFamily="1" charset="0"/>
            </a:endParaRPr>
          </a:p>
        </p:txBody>
      </p:sp>
      <p:sp>
        <p:nvSpPr>
          <p:cNvPr id="368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>
                <a:latin typeface="Times New Roman" pitchFamily="1" charset="0"/>
                <a:ea typeface="ＭＳ Ｐゴシック" pitchFamily="1" charset="-128"/>
                <a:cs typeface="ＭＳ Ｐゴシック" pitchFamily="1" charset="-128"/>
              </a:rPr>
              <a:t>C here is the learning rate, which controls the speed of convergence of the training algorithm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0923C4F-7A6B-A044-8245-B7C6C18542ED}" type="slidenum">
              <a:rPr lang="en-US">
                <a:latin typeface="Times New Roman" pitchFamily="1" charset="0"/>
              </a:rPr>
              <a:pPr/>
              <a:t>34</a:t>
            </a:fld>
            <a:endParaRPr lang="en-US">
              <a:latin typeface="Times New Roman" pitchFamily="1" charset="0"/>
            </a:endParaRPr>
          </a:p>
        </p:txBody>
      </p:sp>
      <p:sp>
        <p:nvSpPr>
          <p:cNvPr id="38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>
                <a:latin typeface="Times New Roman" pitchFamily="1" charset="0"/>
                <a:ea typeface="ＭＳ Ｐゴシック" pitchFamily="1" charset="-128"/>
                <a:cs typeface="ＭＳ Ｐゴシック" pitchFamily="1" charset="-128"/>
              </a:rPr>
              <a:t>Author uses </a:t>
            </a:r>
            <a:r>
              <a:rPr lang="en-US" dirty="0" err="1">
                <a:latin typeface="Times New Roman" pitchFamily="1" charset="0"/>
                <a:ea typeface="ＭＳ Ｐゴシック" pitchFamily="1" charset="-128"/>
                <a:cs typeface="ＭＳ Ｐゴシック" pitchFamily="1" charset="-128"/>
              </a:rPr>
              <a:t>y-t</a:t>
            </a:r>
            <a:r>
              <a:rPr lang="en-US" baseline="0" dirty="0">
                <a:latin typeface="Times New Roman" pitchFamily="1" charset="0"/>
                <a:ea typeface="ＭＳ Ｐゴシック" pitchFamily="1" charset="-128"/>
                <a:cs typeface="ＭＳ Ｐゴシック" pitchFamily="1" charset="-128"/>
              </a:rPr>
              <a:t> and thus negates the delta </a:t>
            </a:r>
            <a:r>
              <a:rPr lang="en-US" baseline="0">
                <a:latin typeface="Times New Roman" pitchFamily="1" charset="0"/>
                <a:ea typeface="ＭＳ Ｐゴシック" pitchFamily="1" charset="-128"/>
                <a:cs typeface="ＭＳ Ｐゴシック" pitchFamily="1" charset="-128"/>
              </a:rPr>
              <a:t>w</a:t>
            </a:r>
            <a:endParaRPr lang="en-US">
              <a:latin typeface="Times New Roman" pitchFamily="1" charset="0"/>
              <a:ea typeface="ＭＳ Ｐゴシック" pitchFamily="1" charset="-128"/>
              <a:cs typeface="ＭＳ Ｐゴシック" pitchFamily="1" charset="-128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158208D-2869-884D-8B6D-2B57118BE042}" type="slidenum">
              <a:rPr lang="en-US">
                <a:latin typeface="Times New Roman" pitchFamily="1" charset="0"/>
              </a:rPr>
              <a:pPr/>
              <a:t>35</a:t>
            </a:fld>
            <a:endParaRPr lang="en-US">
              <a:latin typeface="Times New Roman" pitchFamily="1" charset="0"/>
            </a:endParaRPr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Times New Roman" pitchFamily="1" charset="0"/>
              <a:ea typeface="ＭＳ Ｐゴシック" pitchFamily="1" charset="-128"/>
              <a:cs typeface="ＭＳ Ｐゴシック" pitchFamily="1" charset="-128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the difference between unsupervised learning and supervised learning (with or without label). Unsupervised is like self-learning, without a teacher teaching you the truth. RL is learning by interacting with an environment. It has an action-reward system, which is kind of trial and error learning. Details will be in the next few slides.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A7B2DB-2545-47FC-AEE6-D3060BE09D1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78227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Clustering method will be covered in afternoon lecture.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A7B2DB-2545-47FC-AEE6-D3060BE09D1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7213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A7B2DB-2545-47FC-AEE6-D3060BE09D1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6870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C27C4BB-9701-F749-A197-56E2EBC9B4BE}" type="slidenum">
              <a:rPr lang="en-US">
                <a:latin typeface="Times New Roman" pitchFamily="1" charset="0"/>
              </a:rPr>
              <a:pPr/>
              <a:t>28</a:t>
            </a:fld>
            <a:endParaRPr lang="en-US">
              <a:latin typeface="Times New Roman" pitchFamily="1" charset="0"/>
            </a:endParaRPr>
          </a:p>
        </p:txBody>
      </p:sp>
      <p:sp>
        <p:nvSpPr>
          <p:cNvPr id="28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Times New Roman" pitchFamily="1" charset="0"/>
              <a:ea typeface="ＭＳ Ｐゴシック" pitchFamily="1" charset="-128"/>
              <a:cs typeface="ＭＳ Ｐゴシック" pitchFamily="1" charset="-128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52C0110-4CDE-6645-ABBE-2B0B8ADF43F7}" type="slidenum">
              <a:rPr lang="en-US">
                <a:latin typeface="Times New Roman" charset="0"/>
              </a:rPr>
              <a:pPr/>
              <a:t>29</a:t>
            </a:fld>
            <a:endParaRPr lang="en-US">
              <a:latin typeface="Times New Roman" charset="0"/>
            </a:endParaRPr>
          </a:p>
        </p:txBody>
      </p:sp>
      <p:sp>
        <p:nvSpPr>
          <p:cNvPr id="49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Times New Roman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52C0110-4CDE-6645-ABBE-2B0B8ADF43F7}" type="slidenum">
              <a:rPr lang="en-US">
                <a:latin typeface="Times New Roman" charset="0"/>
              </a:rPr>
              <a:pPr/>
              <a:t>30</a:t>
            </a:fld>
            <a:endParaRPr lang="en-US">
              <a:latin typeface="Times New Roman" charset="0"/>
            </a:endParaRPr>
          </a:p>
        </p:txBody>
      </p:sp>
      <p:sp>
        <p:nvSpPr>
          <p:cNvPr id="49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>
                <a:latin typeface="Times New Roman" charset="0"/>
                <a:ea typeface="ＭＳ Ｐゴシック" charset="-128"/>
                <a:cs typeface="ＭＳ Ｐゴシック" charset="-128"/>
              </a:rPr>
              <a:t>What parameters</a:t>
            </a:r>
            <a:r>
              <a:rPr lang="en-US" baseline="0" dirty="0">
                <a:latin typeface="Times New Roman" charset="0"/>
                <a:ea typeface="ＭＳ Ｐゴシック" charset="-128"/>
                <a:cs typeface="ＭＳ Ｐゴシック" charset="-128"/>
              </a:rPr>
              <a:t> and </a:t>
            </a:r>
            <a:r>
              <a:rPr lang="en-US" dirty="0">
                <a:latin typeface="Times New Roman" charset="0"/>
                <a:ea typeface="ＭＳ Ｐゴシック" charset="-128"/>
                <a:cs typeface="ＭＳ Ｐゴシック" charset="-128"/>
              </a:rPr>
              <a:t>objective function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A970579-D67E-454A-B37C-03C673DD05B1}" type="slidenum">
              <a:rPr lang="en-US">
                <a:latin typeface="Times New Roman" pitchFamily="1" charset="0"/>
              </a:rPr>
              <a:pPr/>
              <a:t>31</a:t>
            </a:fld>
            <a:endParaRPr lang="en-US">
              <a:latin typeface="Times New Roman" pitchFamily="1" charset="0"/>
            </a:endParaRPr>
          </a:p>
        </p:txBody>
      </p:sp>
      <p:sp>
        <p:nvSpPr>
          <p:cNvPr id="32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 New Roman" pitchFamily="1" charset="0"/>
              <a:ea typeface="ＭＳ Ｐゴシック" pitchFamily="1" charset="-128"/>
              <a:cs typeface="ＭＳ Ｐゴシック" pitchFamily="1" charset="-128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9992FB8-4546-FB47-8ED4-D13A6E754EED}" type="slidenum">
              <a:rPr lang="en-US">
                <a:latin typeface="Times New Roman" pitchFamily="1" charset="0"/>
              </a:rPr>
              <a:pPr/>
              <a:t>32</a:t>
            </a:fld>
            <a:endParaRPr lang="en-US">
              <a:latin typeface="Times New Roman" pitchFamily="1" charset="0"/>
            </a:endParaRPr>
          </a:p>
        </p:txBody>
      </p:sp>
      <p:sp>
        <p:nvSpPr>
          <p:cNvPr id="34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 New Roman" pitchFamily="1" charset="0"/>
              <a:ea typeface="ＭＳ Ｐゴシック" pitchFamily="1" charset="-128"/>
              <a:cs typeface="ＭＳ Ｐゴシック" pitchFamily="1" charset="-128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3B052-A59B-4AE3-A89A-E7748630C1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DA9EC4-FEA9-41D2-BE8D-F709F01D37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E155CF-52F5-4879-B7F3-D05812AC4A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D55F9-11A3-4523-8F38-6BA37933791A}" type="datetime1">
              <a:rPr lang="en-US" smtClean="0"/>
              <a:t>7/20/2021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D053AC-61ED-4C2F-90BF-D4A916545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8B2ED7-A198-4613-B8C9-EE02BAE24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9672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B47DD-81F8-4128-9E50-04A9F2D3D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6564D1-2B83-4C0F-ACBA-E91472C50A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A1D7D-D2EC-4ADB-9C65-191DEC82DD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E757A-3EC2-4683-9080-1A460C37C843}" type="datetime1">
              <a:rPr lang="en-US" smtClean="0"/>
              <a:t>7/20/2021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4CB571-86F9-474A-826A-75CC21C883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384F5F-50E6-4BB9-B848-EE2302C02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8923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E3F08DF-1C0D-4F53-A3AB-95D7B55FA0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C0D3BBD-C494-4E94-B189-319802A93E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3C0BD9-4BED-43D3-852F-B74B949A228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23539" y="6324600"/>
            <a:ext cx="2560220" cy="365125"/>
          </a:xfrm>
        </p:spPr>
        <p:txBody>
          <a:bodyPr/>
          <a:lstStyle/>
          <a:p>
            <a:fld id="{5CC8096C-64ED-4153-A483-5C02E44AD5C3}" type="datetime1">
              <a:rPr lang="en-US" smtClean="0"/>
              <a:t>7/20/2021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7811DC-C725-4462-B622-DB96A89876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319838"/>
            <a:ext cx="3982781" cy="365125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C42D06-438F-4150-9238-E2FAEE5E2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6766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D55F9-11A3-4523-8F38-6BA37933791A}" type="datetime1">
              <a:rPr lang="en-US" smtClean="0"/>
              <a:t>7/20/2021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9500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9D56B-6EBE-4E5F-99D9-2A3DBDF37D0A}" type="datetime1">
              <a:rPr lang="en-US" smtClean="0"/>
              <a:t>7/20/2021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0557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3F3CA-C7E3-432D-9282-18F13836509A}" type="datetime1">
              <a:rPr lang="en-US" smtClean="0"/>
              <a:t>7/20/2021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4577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E9C62-1337-40B8-BA50-E9F4861DB4BC}" type="datetime1">
              <a:rPr lang="en-US" smtClean="0"/>
              <a:t>7/20/2021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0154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195EB-2DA3-4B24-8725-19BC22A7BE50}" type="datetime1">
              <a:rPr lang="en-US" smtClean="0"/>
              <a:t>7/20/2021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4746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237E6-0076-4915-A5A8-B7C11FA4F374}" type="datetime1">
              <a:rPr lang="en-US" smtClean="0"/>
              <a:t>7/20/2021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52995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5F58F-C0B5-422A-8E5A-6B99E5D80F0A}" type="datetime1">
              <a:rPr lang="en-US" smtClean="0"/>
              <a:t>7/20/2021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0666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5E655-9687-48DF-A33F-F8824CCCB5D1}" type="datetime1">
              <a:rPr lang="en-US" smtClean="0"/>
              <a:t>7/20/2021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021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98991-AEF1-4F19-AAB8-436EAD58C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25B44F-E7DA-40C6-8B44-71EAB6BDFC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28600" indent="-228600">
              <a:buFont typeface="Arial" panose="020B0604020202020204" pitchFamily="34" charset="0"/>
              <a:buChar char="•"/>
              <a:defRPr/>
            </a:lvl1pPr>
            <a:lvl2pPr marL="228600" indent="-228600">
              <a:buFont typeface="Arial" panose="020B0604020202020204" pitchFamily="34" charset="0"/>
              <a:buChar char="•"/>
              <a:defRPr/>
            </a:lvl2pPr>
            <a:lvl3pPr marL="228600" indent="-228600">
              <a:buFont typeface="Arial" panose="020B0604020202020204" pitchFamily="34" charset="0"/>
              <a:buChar char="•"/>
              <a:defRPr/>
            </a:lvl3pPr>
            <a:lvl4pPr marL="228600" indent="-228600">
              <a:buFont typeface="Arial" panose="020B0604020202020204" pitchFamily="34" charset="0"/>
              <a:buChar char="•"/>
              <a:defRPr/>
            </a:lvl4pPr>
            <a:lvl5pPr marL="228600" indent="-2286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F71817-A045-48C0-975B-CBEF88E956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9D56B-6EBE-4E5F-99D9-2A3DBDF37D0A}" type="datetime1">
              <a:rPr lang="en-US" smtClean="0"/>
              <a:t>7/20/2021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1C39F0-32D4-407C-8BCA-97F2D9E50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CF4459-37B2-4F87-B508-DB04D43320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08291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FD56A-AAB8-4544-A495-D0645413C9E3}" type="datetime1">
              <a:rPr lang="en-US" smtClean="0"/>
              <a:t>7/20/2021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98102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E757A-3EC2-4683-9080-1A460C37C843}" type="datetime1">
              <a:rPr lang="en-US" smtClean="0"/>
              <a:t>7/20/2021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54141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C8096C-64ED-4153-A483-5C02E44AD5C3}" type="datetime1">
              <a:rPr lang="en-US" smtClean="0"/>
              <a:t>7/20/2021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0421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BBD03-9D57-48E9-8B43-688B72997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09738"/>
            <a:ext cx="10890250" cy="2852737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3F376C-8A2F-4BE5-9669-4A6DA21B77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4589463"/>
            <a:ext cx="1089025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FFFFFF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654893-212E-4450-8F7A-27256B31F9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3F3CA-C7E3-432D-9282-18F13836509A}" type="datetime1">
              <a:rPr lang="en-US" smtClean="0"/>
              <a:t>7/20/2021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0E881A-3958-44A9-9EDB-D86F4E414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EDBC4F-D9B8-4BFA-BE4F-D4B9B739D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2642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C8777-C460-4649-8822-CA943386D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DF69E6-1094-437B-AA7E-0E21B7136C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825625"/>
            <a:ext cx="5562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0BC963-4591-4BE3-AE63-4999A13C50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04D5BB-DB84-4266-9B4F-E65CCFE5B3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E9C62-1337-40B8-BA50-E9F4861DB4BC}" type="datetime1">
              <a:rPr lang="en-US" smtClean="0"/>
              <a:t>7/20/2021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1A99B5-D493-4AB1-AF24-6660540D56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E178D0-5F1E-43FA-B447-53501EDD1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83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C85CC-8D2B-4219-A2A4-1625A02DF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6143C8-1CF7-440E-99A3-0527314598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820863"/>
            <a:ext cx="5157787" cy="1150937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EFF5CA-4662-4430-80C7-99CD7D66C9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01975"/>
            <a:ext cx="5157787" cy="30876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6CB5B7-DC23-41CE-872B-E25BD64F84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820863"/>
            <a:ext cx="5183188" cy="1150937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DF7633C-C24D-4947-979C-132B3AC405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3101975"/>
            <a:ext cx="5183188" cy="30876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E8A46E1-3934-4807-900F-CA7A4D8D66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195EB-2DA3-4B24-8725-19BC22A7BE50}" type="datetime1">
              <a:rPr lang="en-US" smtClean="0"/>
              <a:t>7/20/2021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BC9C6EA-1549-4601-8226-E5C43469C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658246-003D-4024-9F4B-BA3BD3FBF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456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2DD4C-BFBC-4087-B94C-4DD0690E8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B9D434-8228-4C7F-B520-14121EBC9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237E6-0076-4915-A5A8-B7C11FA4F374}" type="datetime1">
              <a:rPr lang="en-US" smtClean="0"/>
              <a:t>7/20/2021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7B89BD-A70A-48D2-A3D9-DB2C0DB12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ACF4EF-5A2A-4A47-81DF-80CB51306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5298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8B9F00-8450-475B-B155-993BAF212A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5F58F-C0B5-422A-8E5A-6B99E5D80F0A}" type="datetime1">
              <a:rPr lang="en-US" smtClean="0"/>
              <a:t>7/20/2021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0FDDA3-8E6F-42F7-BFBE-7FA9C647C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C8E678-81B8-4356-9624-A0B999536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5990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10DAA-DDE3-4C9C-8171-385A3DAC8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85800"/>
            <a:ext cx="3932237" cy="1981200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F73DB2-BD72-4F5E-9CA2-197343A090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685801"/>
            <a:ext cx="6172200" cy="51752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F01536-2B0A-42A2-827E-2EB2C324A5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971800"/>
            <a:ext cx="3932237" cy="28971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22CD09-61EF-4733-831C-5B133DAE1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5E655-9687-48DF-A33F-F8824CCCB5D1}" type="datetime1">
              <a:rPr lang="en-US" smtClean="0"/>
              <a:t>7/20/2021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109FCF-96E4-4EBF-AAFB-5E9AD22A68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E381A6-E580-49A4-989C-EF4A54F83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5846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CFA6E-F719-4613-8815-591471E72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85800"/>
            <a:ext cx="3932237" cy="2209799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54384F3-CDE0-4329-B76D-45AAC94B04A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685801"/>
            <a:ext cx="6172200" cy="51752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A9D7EB-40DA-460F-A48A-3E6D5E5612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971800"/>
            <a:ext cx="3932237" cy="28971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56944C-E229-457E-868E-C48FF47DA3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FD56A-AAB8-4544-A495-D0645413C9E3}" type="datetime1">
              <a:rPr lang="en-US" smtClean="0"/>
              <a:t>7/20/2021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7115FE-359F-46EA-A3C8-0D18544E3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165D17-3010-4FF5-9071-5CCD3E699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1388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Rectangle 114">
            <a:extLst>
              <a:ext uri="{FF2B5EF4-FFF2-40B4-BE49-F238E27FC236}">
                <a16:creationId xmlns:a16="http://schemas.microsoft.com/office/drawing/2014/main" id="{A4798C7F-C8CA-4799-BF37-3AB4642CDB66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87F0794B-55D3-4D2D-BDE7-4688ED321E42}"/>
              </a:ext>
            </a:extLst>
          </p:cNvPr>
          <p:cNvGrpSpPr/>
          <p:nvPr/>
        </p:nvGrpSpPr>
        <p:grpSpPr>
          <a:xfrm>
            <a:off x="-11413" y="0"/>
            <a:ext cx="12214827" cy="6858000"/>
            <a:chOff x="-6214" y="-1"/>
            <a:chExt cx="12214827" cy="6858000"/>
          </a:xfrm>
        </p:grpSpPr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BE4C795B-1813-4CC6-B03F-8DD130BEAABD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E0F4C04D-5CD8-446B-BE3D-257172E6E4C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FDDC802E-606F-4F39-84B6-90DF0FE54461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2C5B0C75-0136-4A39-9AB6-0F02C4527810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C5ED2B52-3D40-46DE-8B54-99A4071578D8}"/>
                </a:ext>
              </a:extLst>
            </p:cNvPr>
            <p:cNvCxnSpPr>
              <a:cxnSpLocks/>
            </p:cNvCxnSpPr>
            <p:nvPr/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18BCEC75-1B6B-45B2-8041-8D933FCF60F5}"/>
                </a:ext>
              </a:extLst>
            </p:cNvPr>
            <p:cNvCxnSpPr>
              <a:cxnSpLocks/>
            </p:cNvCxnSpPr>
            <p:nvPr/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6A2FC789-056A-43CC-807E-4262CDC3E0F5}"/>
                </a:ext>
              </a:extLst>
            </p:cNvPr>
            <p:cNvCxnSpPr>
              <a:cxnSpLocks/>
            </p:cNvCxnSpPr>
            <p:nvPr/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48C32FD3-76B0-40E7-89F2-E9C523210AF4}"/>
                </a:ext>
              </a:extLst>
            </p:cNvPr>
            <p:cNvCxnSpPr>
              <a:cxnSpLocks/>
            </p:cNvCxnSpPr>
            <p:nvPr/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B82E9447-8362-426C-840A-B6F2231F7BCC}"/>
                </a:ext>
              </a:extLst>
            </p:cNvPr>
            <p:cNvCxnSpPr>
              <a:cxnSpLocks/>
            </p:cNvCxnSpPr>
            <p:nvPr/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2F141DC8-83CE-4C21-A5BA-E2FFF3D866EF}"/>
                </a:ext>
              </a:extLst>
            </p:cNvPr>
            <p:cNvCxnSpPr>
              <a:cxnSpLocks/>
            </p:cNvCxnSpPr>
            <p:nvPr/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512A697C-ECBC-40A9-AC69-BF96A34B91AF}"/>
                </a:ext>
              </a:extLst>
            </p:cNvPr>
            <p:cNvCxnSpPr>
              <a:cxnSpLocks/>
            </p:cNvCxnSpPr>
            <p:nvPr/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D2E988AF-5EFB-43D3-B93F-6E4F41A2C90B}"/>
                </a:ext>
              </a:extLst>
            </p:cNvPr>
            <p:cNvCxnSpPr>
              <a:cxnSpLocks/>
            </p:cNvCxnSpPr>
            <p:nvPr/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6B312C1B-AAE2-4A6D-ACC7-ABAA75D42854}"/>
                </a:ext>
              </a:extLst>
            </p:cNvPr>
            <p:cNvCxnSpPr>
              <a:cxnSpLocks/>
            </p:cNvCxnSpPr>
            <p:nvPr/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57B96146-61DA-44D6-A9DF-6DB41FCF2D80}"/>
                </a:ext>
              </a:extLst>
            </p:cNvPr>
            <p:cNvCxnSpPr>
              <a:cxnSpLocks/>
            </p:cNvCxnSpPr>
            <p:nvPr/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6B33F93D-4439-46EE-97C4-9CECAAFDCF60}"/>
                </a:ext>
              </a:extLst>
            </p:cNvPr>
            <p:cNvCxnSpPr>
              <a:cxnSpLocks/>
            </p:cNvCxnSpPr>
            <p:nvPr/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5914B275-A3D7-4BA4-B8CB-E7657100F3AD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BD26EF3B-FBE7-4D57-8E01-553F50734A6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6CC1E671-BA54-4B31-9A2E-8F50BC57A26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A836A704-3624-4ABF-9A67-0F52C2F3EFB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5FDC385D-BA34-481F-A991-A776E0B19301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F1EF033A-D8FB-416B-AE51-4E098A27D68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17C17B48-F458-4E9B-9331-56FCDC5B6AB2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07E44A4B-D453-46F0-A83D-AF0B33D5C59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346BEA9F-314B-440D-AE8D-21E1252EC5A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F15EAFD0-4869-4612-ACDE-ABC703104E8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A0F26706-7F23-4FF0-9CAF-F3C4F47C119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C0195A72-345A-4E88-8D71-14DB3D1B607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0DBF51A6-A3BC-49FE-BB01-E8992811774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A78DF911-744C-419B-83DC-39F270BBF41F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9" name="Freeform: Shape 148">
            <a:extLst>
              <a:ext uri="{FF2B5EF4-FFF2-40B4-BE49-F238E27FC236}">
                <a16:creationId xmlns:a16="http://schemas.microsoft.com/office/drawing/2014/main" id="{216BB147-20D5-4D93-BDA5-1BC614D6A4B2}"/>
              </a:ext>
            </a:extLst>
          </p:cNvPr>
          <p:cNvSpPr/>
          <p:nvPr/>
        </p:nvSpPr>
        <p:spPr>
          <a:xfrm>
            <a:off x="-6214" y="5014716"/>
            <a:ext cx="2800124" cy="1843284"/>
          </a:xfrm>
          <a:custGeom>
            <a:avLst/>
            <a:gdLst>
              <a:gd name="connsiteX0" fmla="*/ 375358 w 2800124"/>
              <a:gd name="connsiteY0" fmla="*/ 0 h 1843284"/>
              <a:gd name="connsiteX1" fmla="*/ 2781298 w 2800124"/>
              <a:gd name="connsiteY1" fmla="*/ 1770066 h 1843284"/>
              <a:gd name="connsiteX2" fmla="*/ 2800124 w 2800124"/>
              <a:gd name="connsiteY2" fmla="*/ 1843284 h 1843284"/>
              <a:gd name="connsiteX3" fmla="*/ 1987869 w 2800124"/>
              <a:gd name="connsiteY3" fmla="*/ 1843284 h 1843284"/>
              <a:gd name="connsiteX4" fmla="*/ 1986195 w 2800124"/>
              <a:gd name="connsiteY4" fmla="*/ 1838711 h 1843284"/>
              <a:gd name="connsiteX5" fmla="*/ 375357 w 2800124"/>
              <a:gd name="connsiteY5" fmla="*/ 770976 h 1843284"/>
              <a:gd name="connsiteX6" fmla="*/ 23030 w 2800124"/>
              <a:gd name="connsiteY6" fmla="*/ 806494 h 1843284"/>
              <a:gd name="connsiteX7" fmla="*/ 0 w 2800124"/>
              <a:gd name="connsiteY7" fmla="*/ 812415 h 1843284"/>
              <a:gd name="connsiteX8" fmla="*/ 0 w 2800124"/>
              <a:gd name="connsiteY8" fmla="*/ 30983 h 1843284"/>
              <a:gd name="connsiteX9" fmla="*/ 117785 w 2800124"/>
              <a:gd name="connsiteY9" fmla="*/ 13007 h 1843284"/>
              <a:gd name="connsiteX10" fmla="*/ 375358 w 2800124"/>
              <a:gd name="connsiteY10" fmla="*/ 0 h 184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0124" h="1843284">
                <a:moveTo>
                  <a:pt x="375358" y="0"/>
                </a:moveTo>
                <a:cubicBezTo>
                  <a:pt x="1505802" y="0"/>
                  <a:pt x="2462339" y="744579"/>
                  <a:pt x="2781298" y="1770066"/>
                </a:cubicBezTo>
                <a:lnTo>
                  <a:pt x="2800124" y="1843284"/>
                </a:lnTo>
                <a:lnTo>
                  <a:pt x="1987869" y="1843284"/>
                </a:lnTo>
                <a:lnTo>
                  <a:pt x="1986195" y="1838711"/>
                </a:lnTo>
                <a:cubicBezTo>
                  <a:pt x="1720801" y="1211248"/>
                  <a:pt x="1099494" y="770976"/>
                  <a:pt x="375357" y="770976"/>
                </a:cubicBezTo>
                <a:cubicBezTo>
                  <a:pt x="254668" y="770976"/>
                  <a:pt x="136835" y="783206"/>
                  <a:pt x="23030" y="806494"/>
                </a:cubicBezTo>
                <a:lnTo>
                  <a:pt x="0" y="812415"/>
                </a:lnTo>
                <a:lnTo>
                  <a:pt x="0" y="30983"/>
                </a:lnTo>
                <a:lnTo>
                  <a:pt x="117785" y="13007"/>
                </a:lnTo>
                <a:cubicBezTo>
                  <a:pt x="202473" y="4406"/>
                  <a:pt x="288401" y="0"/>
                  <a:pt x="375358" y="0"/>
                </a:cubicBezTo>
                <a:close/>
              </a:path>
            </a:pathLst>
          </a:custGeom>
          <a:solidFill>
            <a:schemeClr val="accent5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1447F1F-BFA8-4A56-894B-40120132E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5125"/>
            <a:ext cx="1072293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58FB99-0FA3-49F4-99A1-61919F9427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825625"/>
            <a:ext cx="1072293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DCCAE5-4EB0-4174-BD15-4943899B0A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6324600"/>
            <a:ext cx="25602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spc="150" baseline="0">
                <a:solidFill>
                  <a:srgbClr val="FFFFFF"/>
                </a:solidFill>
              </a:defRPr>
            </a:lvl1pPr>
          </a:lstStyle>
          <a:p>
            <a:fld id="{193BAB95-8DA7-460B-B00A-7037C8394FB0}" type="datetime1">
              <a:rPr lang="en-US" smtClean="0"/>
              <a:pPr/>
              <a:t>7/20/2021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A4189E-43B2-4CEE-B13E-61A1FBBBD2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00861" y="6319838"/>
            <a:ext cx="398278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spc="15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A0530F-0BC8-46EF-A765-DD58B53675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90806" y="6324600"/>
            <a:ext cx="79907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spc="150" baseline="0">
                <a:solidFill>
                  <a:srgbClr val="FFFFFF"/>
                </a:solidFill>
              </a:defRPr>
            </a:lvl1pPr>
          </a:lstStyle>
          <a:p>
            <a:fld id="{11A71338-8BA2-4C79-A6C5-5A8E30081D0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0A253F60-DE40-4508-A37A-61331DF1DD5D}"/>
              </a:ext>
            </a:extLst>
          </p:cNvPr>
          <p:cNvSpPr/>
          <p:nvPr/>
        </p:nvSpPr>
        <p:spPr>
          <a:xfrm>
            <a:off x="7979728" y="0"/>
            <a:ext cx="4209224" cy="1650549"/>
          </a:xfrm>
          <a:custGeom>
            <a:avLst/>
            <a:gdLst>
              <a:gd name="connsiteX0" fmla="*/ 0 w 4209224"/>
              <a:gd name="connsiteY0" fmla="*/ 0 h 1650549"/>
              <a:gd name="connsiteX1" fmla="*/ 846445 w 4209224"/>
              <a:gd name="connsiteY1" fmla="*/ 0 h 1650549"/>
              <a:gd name="connsiteX2" fmla="*/ 912542 w 4209224"/>
              <a:gd name="connsiteY2" fmla="*/ 108799 h 1650549"/>
              <a:gd name="connsiteX3" fmla="*/ 2362195 w 4209224"/>
              <a:gd name="connsiteY3" fmla="*/ 879573 h 1650549"/>
              <a:gd name="connsiteX4" fmla="*/ 3811848 w 4209224"/>
              <a:gd name="connsiteY4" fmla="*/ 108799 h 1650549"/>
              <a:gd name="connsiteX5" fmla="*/ 3877945 w 4209224"/>
              <a:gd name="connsiteY5" fmla="*/ 0 h 1650549"/>
              <a:gd name="connsiteX6" fmla="*/ 4209224 w 4209224"/>
              <a:gd name="connsiteY6" fmla="*/ 0 h 1650549"/>
              <a:gd name="connsiteX7" fmla="*/ 4209224 w 4209224"/>
              <a:gd name="connsiteY7" fmla="*/ 840421 h 1650549"/>
              <a:gd name="connsiteX8" fmla="*/ 4143538 w 4209224"/>
              <a:gd name="connsiteY8" fmla="*/ 912693 h 1650549"/>
              <a:gd name="connsiteX9" fmla="*/ 2362196 w 4209224"/>
              <a:gd name="connsiteY9" fmla="*/ 1650549 h 1650549"/>
              <a:gd name="connsiteX10" fmla="*/ 40969 w 4209224"/>
              <a:gd name="connsiteY10" fmla="*/ 111937 h 1650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09224" h="1650549">
                <a:moveTo>
                  <a:pt x="0" y="0"/>
                </a:moveTo>
                <a:lnTo>
                  <a:pt x="846445" y="0"/>
                </a:lnTo>
                <a:lnTo>
                  <a:pt x="912542" y="108799"/>
                </a:lnTo>
                <a:cubicBezTo>
                  <a:pt x="1226710" y="573829"/>
                  <a:pt x="1758748" y="879573"/>
                  <a:pt x="2362195" y="879573"/>
                </a:cubicBezTo>
                <a:cubicBezTo>
                  <a:pt x="2965642" y="879573"/>
                  <a:pt x="3497680" y="573829"/>
                  <a:pt x="3811848" y="108799"/>
                </a:cubicBezTo>
                <a:lnTo>
                  <a:pt x="3877945" y="0"/>
                </a:lnTo>
                <a:lnTo>
                  <a:pt x="4209224" y="0"/>
                </a:lnTo>
                <a:lnTo>
                  <a:pt x="4209224" y="840421"/>
                </a:lnTo>
                <a:lnTo>
                  <a:pt x="4143538" y="912693"/>
                </a:lnTo>
                <a:cubicBezTo>
                  <a:pt x="3687653" y="1368578"/>
                  <a:pt x="3057854" y="1650549"/>
                  <a:pt x="2362196" y="1650549"/>
                </a:cubicBezTo>
                <a:cubicBezTo>
                  <a:pt x="1318710" y="1650549"/>
                  <a:pt x="423404" y="1016115"/>
                  <a:pt x="40969" y="111937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10709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bg1"/>
        </a:buClr>
        <a:buSzPct val="75000"/>
        <a:buFont typeface="Arial" panose="020B0604020202020204" pitchFamily="34" charset="0"/>
        <a:buChar char="•"/>
        <a:defRPr sz="2800" kern="1200">
          <a:solidFill>
            <a:srgbClr val="FFFFFF"/>
          </a:solidFill>
          <a:latin typeface="+mn-lt"/>
          <a:ea typeface="+mn-ea"/>
          <a:cs typeface="+mn-cs"/>
        </a:defRPr>
      </a:lvl1pPr>
      <a:lvl2pPr marL="2286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bg1"/>
        </a:buClr>
        <a:buSzPct val="75000"/>
        <a:buFont typeface="Arial" panose="020B0604020202020204" pitchFamily="34" charset="0"/>
        <a:buChar char="•"/>
        <a:defRPr sz="2400" kern="1200">
          <a:solidFill>
            <a:srgbClr val="FFFFFF"/>
          </a:solidFill>
          <a:latin typeface="+mn-lt"/>
          <a:ea typeface="+mn-ea"/>
          <a:cs typeface="+mn-cs"/>
        </a:defRPr>
      </a:lvl2pPr>
      <a:lvl3pPr marL="2286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bg1"/>
        </a:buClr>
        <a:buSzPct val="75000"/>
        <a:buFont typeface="Arial" panose="020B0604020202020204" pitchFamily="34" charset="0"/>
        <a:buChar char="•"/>
        <a:defRPr sz="2000" kern="1200">
          <a:solidFill>
            <a:srgbClr val="FFFFFF"/>
          </a:solidFill>
          <a:latin typeface="+mn-lt"/>
          <a:ea typeface="+mn-ea"/>
          <a:cs typeface="+mn-cs"/>
        </a:defRPr>
      </a:lvl3pPr>
      <a:lvl4pPr marL="2286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bg1"/>
        </a:buClr>
        <a:buSzPct val="75000"/>
        <a:buFont typeface="Arial" panose="020B0604020202020204" pitchFamily="34" charset="0"/>
        <a:buChar char="•"/>
        <a:defRPr sz="1800" kern="1200">
          <a:solidFill>
            <a:srgbClr val="FFFFFF"/>
          </a:solidFill>
          <a:latin typeface="+mn-lt"/>
          <a:ea typeface="+mn-ea"/>
          <a:cs typeface="+mn-cs"/>
        </a:defRPr>
      </a:lvl4pPr>
      <a:lvl5pPr marL="2286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bg1"/>
        </a:buClr>
        <a:buSzPct val="75000"/>
        <a:buFont typeface="Arial" panose="020B0604020202020204" pitchFamily="34" charset="0"/>
        <a:buChar char="•"/>
        <a:defRPr sz="1800" kern="1200">
          <a:solidFill>
            <a:srgbClr val="FFFFFF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3BAB95-8DA7-460B-B00A-7037C8394FB0}" type="datetime1">
              <a:rPr lang="en-US" smtClean="0"/>
              <a:pPr/>
              <a:t>7/20/2021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A71338-8BA2-4C79-A6C5-5A8E30081D0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58691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ehno85yI-sA" TargetMode="External"/><Relationship Id="rId2" Type="http://schemas.openxmlformats.org/officeDocument/2006/relationships/hyperlink" Target="https://www.youtube.com/watch?v=JeVppkoloXs" TargetMode="Externa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www.youtube.com/watch?v=4PaTWufUqqU" TargetMode="External"/><Relationship Id="rId5" Type="http://schemas.openxmlformats.org/officeDocument/2006/relationships/hyperlink" Target="https://deepmind.com/blog/producing-flexible-behaviours-simulated-environments/#gif-90" TargetMode="External"/><Relationship Id="rId4" Type="http://schemas.openxmlformats.org/officeDocument/2006/relationships/hyperlink" Target="https://www.youtube.com/watch?v=gn4nRCC9TwQ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4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33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4.png"/><Relationship Id="rId4" Type="http://schemas.openxmlformats.org/officeDocument/2006/relationships/image" Target="../media/image35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6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7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8.emf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9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iku/nntour" TargetMode="External"/><Relationship Id="rId2" Type="http://schemas.openxmlformats.org/officeDocument/2006/relationships/image" Target="../media/image41.gif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UCLA-LACC-21/M4-ML-AI" TargetMode="Externa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E1EF4E8-5513-4BF5-BC41-04645281C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3848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Video 3">
            <a:extLst>
              <a:ext uri="{FF2B5EF4-FFF2-40B4-BE49-F238E27FC236}">
                <a16:creationId xmlns:a16="http://schemas.microsoft.com/office/drawing/2014/main" id="{9670F7F7-A690-4A0C-9D69-A3F97B46725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r="-1" b="283"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22FBD32-C88A-4C1D-BC76-613A93944B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304804" y="304807"/>
            <a:ext cx="6858000" cy="6248391"/>
          </a:xfrm>
          <a:prstGeom prst="flowChartDocument">
            <a:avLst/>
          </a:prstGeom>
          <a:solidFill>
            <a:schemeClr val="accent5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D79EE37-C3B0-49F1-9785-D0E81CA82B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FB57EE24-04F7-41C6-B67E-7DA9477503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7E17265-DA36-47C9-AC4D-01822E7602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35D068-10AF-4241-ADFE-F40CFC9A7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B19D8CB9-3E32-4523-AA97-532E923B65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7CF05D3-197B-478D-91B9-1377234BF6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EC49475-B923-4DC6-9257-BD65C25942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DB29F5D-09EE-40A0-A705-540E29297B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ACA51D99-F305-4D17-9E03-5D35596257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2C8330E8-C3AF-44DC-80E5-215237BB79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A6C3EC5-2106-4BC2-B570-E24E7C800C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6B5CAA0D-896F-46F4-BA95-0C7904A013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A459D97-1E10-461B-B7BE-4A5FC85F79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B6CC35D8-8268-42B8-82BB-2120BD612E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8253610-7D46-4B46-984A-207710895F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36A6CB29-B660-4E14-9809-43D35C04DD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4C79E6EA-9BE0-4C29-AD42-41CACB6A2C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EB6499EE-044E-470D-8595-61636D9C73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30E042D5-4423-4A0F-8597-2B336F92A9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6A7BB4DB-48A1-4E03-A408-ED2D71B4E0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1C7BAFB-49FE-4016-A05F-804D2BCF89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7E9C7A31-7505-41B9-970C-1334EACE5B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A57DAEDB-03F1-4BE3-AEB7-B53E401F50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563867AB-2ACE-4D27-8864-3D0E2CBB68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EAE40CBB-020D-4627-AB50-C48748408A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12AFB78-0A9B-471D-900E-0D5145E9F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5CBFD124-CC90-48A3-88D9-14CCA6455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620B98D2-82E8-4F95-B588-CC9ABD9B2E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BA3D3940-B50F-4C62-8D89-37DEE4702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123ED1A6-1F52-4F8C-A206-D0EAEA90C0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D226A77-1AE6-410F-8CCB-594283E979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7410" y="728905"/>
            <a:ext cx="4567990" cy="3184274"/>
          </a:xfrm>
        </p:spPr>
        <p:txBody>
          <a:bodyPr>
            <a:normAutofit/>
          </a:bodyPr>
          <a:lstStyle/>
          <a:p>
            <a:pPr algn="l"/>
            <a:r>
              <a:rPr lang="en-US"/>
              <a:t>Machine Learning and Artificial Intelligence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67C023-7E26-43DD-9F38-B3C160D24D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7410" y="4072044"/>
            <a:ext cx="4567990" cy="1495379"/>
          </a:xfrm>
        </p:spPr>
        <p:txBody>
          <a:bodyPr>
            <a:normAutofit fontScale="92500" lnSpcReduction="20000"/>
          </a:bodyPr>
          <a:lstStyle/>
          <a:p>
            <a:pPr algn="l"/>
            <a:r>
              <a:rPr lang="en-US" sz="2200" dirty="0"/>
              <a:t>Instructors: Shurui Li, Daniel </a:t>
            </a:r>
            <a:r>
              <a:rPr lang="en-US" sz="2200" dirty="0" err="1"/>
              <a:t>Ahn</a:t>
            </a:r>
            <a:endParaRPr lang="en-US" sz="2200" dirty="0"/>
          </a:p>
          <a:p>
            <a:pPr algn="l"/>
            <a:endParaRPr lang="en-US" sz="2200" dirty="0"/>
          </a:p>
          <a:p>
            <a:pPr algn="l"/>
            <a:r>
              <a:rPr lang="en-US" sz="2200" dirty="0"/>
              <a:t>Slides are adapted from previous year’s slides</a:t>
            </a:r>
          </a:p>
        </p:txBody>
      </p:sp>
    </p:spTree>
    <p:extLst>
      <p:ext uri="{BB962C8B-B14F-4D97-AF65-F5344CB8AC3E}">
        <p14:creationId xmlns:p14="http://schemas.microsoft.com/office/powerpoint/2010/main" val="29754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4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06FF5B-DB8F-4A57-8BE9-75F4B9837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42890"/>
          </a:xfrm>
        </p:spPr>
        <p:txBody>
          <a:bodyPr/>
          <a:lstStyle/>
          <a:p>
            <a:r>
              <a:rPr lang="en-US" dirty="0"/>
              <a:t>Application of machine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FC2690-1B05-4BAB-AC0C-5B639C30E4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3240"/>
            <a:ext cx="10515600" cy="4683723"/>
          </a:xfrm>
        </p:spPr>
        <p:txBody>
          <a:bodyPr>
            <a:normAutofit/>
          </a:bodyPr>
          <a:lstStyle/>
          <a:p>
            <a:r>
              <a:rPr lang="en-US" sz="2400" dirty="0"/>
              <a:t>Another important application of machine learning is prediction (regression)</a:t>
            </a:r>
          </a:p>
          <a:p>
            <a:pPr lvl="1"/>
            <a:r>
              <a:rPr lang="en-US" sz="2000" dirty="0"/>
              <a:t>Predict the possible outputs (non-discrete) based on past experiences</a:t>
            </a:r>
          </a:p>
          <a:p>
            <a:r>
              <a:rPr lang="en-US" sz="2400" dirty="0"/>
              <a:t>Several examples</a:t>
            </a:r>
          </a:p>
          <a:p>
            <a:pPr lvl="1"/>
            <a:r>
              <a:rPr lang="en-US" sz="2000" dirty="0"/>
              <a:t>Recommendation systems</a:t>
            </a:r>
          </a:p>
          <a:p>
            <a:pPr lvl="2"/>
            <a:r>
              <a:rPr lang="en-US" sz="1600" dirty="0"/>
              <a:t>Used to recommend contents that users are interested in </a:t>
            </a:r>
          </a:p>
          <a:p>
            <a:pPr lvl="2"/>
            <a:r>
              <a:rPr lang="en-US" sz="1600" dirty="0"/>
              <a:t>Widely used in all kinds of apps &amp; websites, e.g., YouTube, </a:t>
            </a:r>
            <a:r>
              <a:rPr lang="en-US" sz="1600" dirty="0" err="1"/>
              <a:t>Tiktok</a:t>
            </a:r>
            <a:r>
              <a:rPr lang="en-US" sz="1600" dirty="0"/>
              <a:t>, Amazon, Netflix, web browser, ads</a:t>
            </a:r>
          </a:p>
          <a:p>
            <a:pPr lvl="2"/>
            <a:r>
              <a:rPr lang="en-US" sz="1600" dirty="0"/>
              <a:t>Data is users’ history and behavior, e.g., browsing/shopping/watching history, past user feedback, time spent, or even scroll frequency!</a:t>
            </a:r>
          </a:p>
          <a:p>
            <a:pPr lvl="1"/>
            <a:r>
              <a:rPr lang="en-US" sz="2000" dirty="0"/>
              <a:t>Various forecasts</a:t>
            </a:r>
          </a:p>
          <a:p>
            <a:pPr lvl="2"/>
            <a:r>
              <a:rPr lang="en-US" sz="1600" dirty="0"/>
              <a:t>Predict possible results based on history</a:t>
            </a:r>
          </a:p>
          <a:p>
            <a:pPr lvl="2"/>
            <a:r>
              <a:rPr lang="en-US" sz="1600" dirty="0"/>
              <a:t>Examples: electricity usage prediction, company revenue prediction, winning probability of your favorite sport team, or even the stock price (well… probably not this one)</a:t>
            </a:r>
            <a:endParaRPr lang="en-US" dirty="0"/>
          </a:p>
          <a:p>
            <a:pPr lvl="2"/>
            <a:r>
              <a:rPr lang="en-US" sz="1600" dirty="0"/>
              <a:t>Data can be almost anything and is task and model dependent: e.g., injury status of a basketball team, or past revenue of a company</a:t>
            </a:r>
          </a:p>
        </p:txBody>
      </p:sp>
    </p:spTree>
    <p:extLst>
      <p:ext uri="{BB962C8B-B14F-4D97-AF65-F5344CB8AC3E}">
        <p14:creationId xmlns:p14="http://schemas.microsoft.com/office/powerpoint/2010/main" val="2946481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3F42C8-E644-4E84-8867-4EC528E6B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35836"/>
          </a:xfrm>
        </p:spPr>
        <p:txBody>
          <a:bodyPr/>
          <a:lstStyle/>
          <a:p>
            <a:r>
              <a:rPr lang="en-US" dirty="0"/>
              <a:t>Some fun examples of robots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01782C2-661C-4D63-9DC2-B8E2718710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54317"/>
            <a:ext cx="10515600" cy="4420648"/>
          </a:xfrm>
        </p:spPr>
        <p:txBody>
          <a:bodyPr>
            <a:normAutofit fontScale="55000" lnSpcReduction="20000"/>
          </a:bodyPr>
          <a:lstStyle/>
          <a:p>
            <a:r>
              <a:rPr lang="en-US" b="1" dirty="0"/>
              <a:t>BRETT: Berkeley Robot for the Elimination of Tedious Tasks</a:t>
            </a:r>
          </a:p>
          <a:p>
            <a:r>
              <a:rPr lang="en-US" dirty="0">
                <a:hlinkClick r:id="rId2"/>
              </a:rPr>
              <a:t>https://www.youtube.com/watch?v=JeVppkoloXs</a:t>
            </a:r>
            <a:endParaRPr lang="en-US" dirty="0"/>
          </a:p>
          <a:p>
            <a:r>
              <a:rPr lang="en-US" dirty="0"/>
              <a:t>Not preprogrammed with knowledge how to accomplish specific tasks.</a:t>
            </a:r>
          </a:p>
          <a:p>
            <a:endParaRPr lang="en-US" dirty="0"/>
          </a:p>
          <a:p>
            <a:r>
              <a:rPr lang="en-US" b="1" dirty="0"/>
              <a:t>Starfish Walking Robot</a:t>
            </a:r>
          </a:p>
          <a:p>
            <a:r>
              <a:rPr lang="en-US" dirty="0">
                <a:hlinkClick r:id="rId3"/>
              </a:rPr>
              <a:t>https://www.youtube.com/watch?v=ehno85yI-sA</a:t>
            </a:r>
            <a:endParaRPr lang="en-US" dirty="0"/>
          </a:p>
          <a:p>
            <a:r>
              <a:rPr lang="en-US" dirty="0"/>
              <a:t>Taught itself to walk.</a:t>
            </a:r>
          </a:p>
          <a:p>
            <a:endParaRPr lang="en-US" dirty="0"/>
          </a:p>
          <a:p>
            <a:r>
              <a:rPr lang="en-US" b="1" dirty="0"/>
              <a:t>Google DeepMind AI taught itself how to walk.</a:t>
            </a:r>
          </a:p>
          <a:p>
            <a:r>
              <a:rPr lang="en-US" dirty="0">
                <a:hlinkClick r:id="rId4"/>
              </a:rPr>
              <a:t>https://www.youtube.com/watch?v=gn4nRCC9TwQ</a:t>
            </a:r>
            <a:endParaRPr lang="en-US" dirty="0"/>
          </a:p>
          <a:p>
            <a:r>
              <a:rPr lang="en-US" dirty="0">
                <a:hlinkClick r:id="rId5"/>
              </a:rPr>
              <a:t>https://deepmind.com/blog/producing-flexible-behaviours-simulated-environments/#gif-90</a:t>
            </a:r>
            <a:r>
              <a:rPr lang="en-US" dirty="0"/>
              <a:t>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b="1" dirty="0"/>
              <a:t>Boston Dynamics</a:t>
            </a:r>
          </a:p>
          <a:p>
            <a:r>
              <a:rPr lang="en-US" dirty="0">
                <a:hlinkClick r:id="rId6"/>
              </a:rPr>
              <a:t>https://www.youtube.com/watch?v=4PaTWufUqqU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72951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D10BC3-BF69-4E04-B4C8-3A09DA2C43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41161"/>
          </a:xfrm>
        </p:spPr>
        <p:txBody>
          <a:bodyPr/>
          <a:lstStyle/>
          <a:p>
            <a:r>
              <a:rPr lang="en-US" dirty="0"/>
              <a:t>Various machine learning algorithms</a:t>
            </a:r>
          </a:p>
        </p:txBody>
      </p:sp>
      <p:pic>
        <p:nvPicPr>
          <p:cNvPr id="4" name="Picture 2" descr="https://csdl-images.computer.org/mags/so/2016/05/figures/mso20160501101.gif">
            <a:extLst>
              <a:ext uri="{FF2B5EF4-FFF2-40B4-BE49-F238E27FC236}">
                <a16:creationId xmlns:a16="http://schemas.microsoft.com/office/drawing/2014/main" id="{D6EE8E81-D52D-4DB4-B480-ACB9DBA48A7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8864" y="1641067"/>
            <a:ext cx="6012050" cy="4667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022BE6B9-7943-42AC-B055-4CD3073F0089}"/>
              </a:ext>
            </a:extLst>
          </p:cNvPr>
          <p:cNvSpPr/>
          <p:nvPr/>
        </p:nvSpPr>
        <p:spPr>
          <a:xfrm>
            <a:off x="5092117" y="3429000"/>
            <a:ext cx="1375794" cy="562062"/>
          </a:xfrm>
          <a:prstGeom prst="ellipse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C65F89A-8AB9-416D-B022-7D17560956D0}"/>
              </a:ext>
            </a:extLst>
          </p:cNvPr>
          <p:cNvSpPr/>
          <p:nvPr/>
        </p:nvSpPr>
        <p:spPr>
          <a:xfrm>
            <a:off x="3461887" y="5335398"/>
            <a:ext cx="3056224" cy="687897"/>
          </a:xfrm>
          <a:prstGeom prst="ellipse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9A8AD6-8253-4084-BE94-F6FCB9F4D512}"/>
              </a:ext>
            </a:extLst>
          </p:cNvPr>
          <p:cNvSpPr txBox="1"/>
          <p:nvPr/>
        </p:nvSpPr>
        <p:spPr>
          <a:xfrm>
            <a:off x="838200" y="2273417"/>
            <a:ext cx="21895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How to choose the best approach for a particular problem?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689B842-2A5A-41DB-B57C-0ADD98E5D417}"/>
              </a:ext>
            </a:extLst>
          </p:cNvPr>
          <p:cNvSpPr txBox="1"/>
          <p:nvPr/>
        </p:nvSpPr>
        <p:spPr>
          <a:xfrm>
            <a:off x="838200" y="3710031"/>
            <a:ext cx="218952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A: It’s a hard one and can be very complicated, but there’s still some rule of thumbs  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794C8AA-4A5B-42C2-97FE-A59CCB8DEFAD}"/>
              </a:ext>
            </a:extLst>
          </p:cNvPr>
          <p:cNvSpPr/>
          <p:nvPr/>
        </p:nvSpPr>
        <p:spPr>
          <a:xfrm>
            <a:off x="6518110" y="3393754"/>
            <a:ext cx="1375794" cy="562062"/>
          </a:xfrm>
          <a:prstGeom prst="ellipse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6687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10F70D-E68E-4A7D-8567-DC1987FB0D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68725"/>
          </a:xfrm>
        </p:spPr>
        <p:txBody>
          <a:bodyPr/>
          <a:lstStyle/>
          <a:p>
            <a:r>
              <a:rPr lang="en-US" dirty="0"/>
              <a:t>Elements of a ML problem: </a:t>
            </a:r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inputs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B605949-24DA-4AB3-BA44-F7E8057AC6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4238"/>
            <a:ext cx="10515600" cy="4702726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Let’s start with supervised learning.</a:t>
            </a:r>
          </a:p>
          <a:p>
            <a:endParaRPr lang="en-US" dirty="0"/>
          </a:p>
          <a:p>
            <a:r>
              <a:rPr lang="en-US" dirty="0"/>
              <a:t>First, we get some </a:t>
            </a:r>
            <a:r>
              <a:rPr lang="en-US" b="1" dirty="0"/>
              <a:t>inputs</a:t>
            </a:r>
            <a:r>
              <a:rPr lang="en-US" dirty="0"/>
              <a:t>. </a:t>
            </a:r>
          </a:p>
          <a:p>
            <a:pPr lvl="1"/>
            <a:r>
              <a:rPr lang="en-US" dirty="0"/>
              <a:t>Lots of equivalent terminology from different fields. Also called:</a:t>
            </a:r>
          </a:p>
          <a:p>
            <a:pPr lvl="2"/>
            <a:r>
              <a:rPr lang="en-US" dirty="0"/>
              <a:t>Predictors</a:t>
            </a:r>
          </a:p>
          <a:p>
            <a:pPr lvl="2"/>
            <a:r>
              <a:rPr lang="en-US" dirty="0"/>
              <a:t>Independent variables</a:t>
            </a:r>
          </a:p>
          <a:p>
            <a:pPr lvl="2"/>
            <a:r>
              <a:rPr lang="en-US" dirty="0"/>
              <a:t>Features</a:t>
            </a:r>
          </a:p>
          <a:p>
            <a:r>
              <a:rPr lang="en-US" dirty="0"/>
              <a:t>Inputs have some influence on outputs. The goal is to use inputs to predict the outputs. </a:t>
            </a:r>
          </a:p>
          <a:p>
            <a:r>
              <a:rPr lang="en-US" dirty="0"/>
              <a:t>Example: identifying handwritten digits.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Our algorithm is now </a:t>
            </a:r>
            <a:r>
              <a:rPr lang="en-US" i="1" dirty="0"/>
              <a:t>trained, </a:t>
            </a:r>
            <a:r>
              <a:rPr lang="en-US" dirty="0"/>
              <a:t>apply it to the test set: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8880CB-7646-4614-8946-1955FA017D7C}"/>
              </a:ext>
            </a:extLst>
          </p:cNvPr>
          <p:cNvSpPr txBox="1"/>
          <p:nvPr/>
        </p:nvSpPr>
        <p:spPr>
          <a:xfrm>
            <a:off x="1311938" y="4024345"/>
            <a:ext cx="26069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Inputs: Training Set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679231-068C-44D7-B728-4439B7A99C84}"/>
              </a:ext>
            </a:extLst>
          </p:cNvPr>
          <p:cNvSpPr txBox="1"/>
          <p:nvPr/>
        </p:nvSpPr>
        <p:spPr>
          <a:xfrm>
            <a:off x="6389128" y="4070512"/>
            <a:ext cx="249440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Corresponding Labels:</a:t>
            </a:r>
          </a:p>
          <a:p>
            <a:r>
              <a:rPr lang="en-US" sz="2000" dirty="0"/>
              <a:t>8 2 9 4 4 6 4 9 …</a:t>
            </a:r>
          </a:p>
        </p:txBody>
      </p:sp>
      <p:pic>
        <p:nvPicPr>
          <p:cNvPr id="8" name="Picture 2" descr="http://datascience.sehir.edu.tr/images/ocr.png">
            <a:extLst>
              <a:ext uri="{FF2B5EF4-FFF2-40B4-BE49-F238E27FC236}">
                <a16:creationId xmlns:a16="http://schemas.microsoft.com/office/drawing/2014/main" id="{A806393B-5D69-48D0-A493-2A1B0816FD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139" y="4424455"/>
            <a:ext cx="5353050" cy="1057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http://www.cs.rug.nl/~george/images/Digits1_large.png">
            <a:extLst>
              <a:ext uri="{FF2B5EF4-FFF2-40B4-BE49-F238E27FC236}">
                <a16:creationId xmlns:a16="http://schemas.microsoft.com/office/drawing/2014/main" id="{8CDDD7FD-0EA3-40D9-88C9-049E6B9163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5820" y="5096056"/>
            <a:ext cx="2613025" cy="1310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6725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1C6AD8-1FB5-4A93-A96D-59A5E445E2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97144"/>
          </a:xfrm>
        </p:spPr>
        <p:txBody>
          <a:bodyPr/>
          <a:lstStyle/>
          <a:p>
            <a:r>
              <a:rPr lang="en-US" dirty="0"/>
              <a:t>Data is the key!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58EFBB-2B47-497C-AAA7-6186FCA696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62270"/>
            <a:ext cx="10515600" cy="4814693"/>
          </a:xfrm>
        </p:spPr>
        <p:txBody>
          <a:bodyPr/>
          <a:lstStyle/>
          <a:p>
            <a:r>
              <a:rPr lang="en-US" sz="2400" dirty="0"/>
              <a:t>The input used for training the algorithm (commonly called data) is extremely important for good learning results</a:t>
            </a:r>
          </a:p>
          <a:p>
            <a:r>
              <a:rPr lang="en-US" sz="2400" dirty="0"/>
              <a:t>It is as important as the learning model/algorithm design, if not more important to</a:t>
            </a:r>
          </a:p>
          <a:p>
            <a:r>
              <a:rPr lang="en-US" sz="2400" dirty="0"/>
              <a:t>No algorithm can learn anything useful from incorrect or invalid data</a:t>
            </a:r>
          </a:p>
          <a:p>
            <a:r>
              <a:rPr lang="en-US" sz="2400" dirty="0"/>
              <a:t>Learning results strongly depends on the number and quality of data</a:t>
            </a:r>
          </a:p>
          <a:p>
            <a:r>
              <a:rPr lang="en-US" sz="2400" dirty="0"/>
              <a:t>Learning algorithm choice also depends on the amount of training data</a:t>
            </a:r>
          </a:p>
          <a:p>
            <a:pPr lvl="1"/>
            <a:r>
              <a:rPr lang="en-US" sz="2000" dirty="0"/>
              <a:t>&lt;50: get more data!</a:t>
            </a:r>
          </a:p>
          <a:p>
            <a:pPr lvl="1"/>
            <a:r>
              <a:rPr lang="en-US" sz="2000" dirty="0"/>
              <a:t>50-10K: non deep learning methods. e.g., regression, SVM, random forest, etc.</a:t>
            </a:r>
          </a:p>
          <a:p>
            <a:pPr lvl="1"/>
            <a:r>
              <a:rPr lang="en-US" sz="2000" dirty="0"/>
              <a:t>&gt;10k: go for deep learning (neural networks) for better results</a:t>
            </a:r>
          </a:p>
          <a:p>
            <a:r>
              <a:rPr lang="en-US" sz="2400" dirty="0"/>
              <a:t>Lots of data pre-processing and filtering techniques to improve the quality of data</a:t>
            </a:r>
          </a:p>
          <a:p>
            <a:pPr lvl="1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2085356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8D775-79E7-4ED1-9523-22BE46AF11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77114"/>
          </a:xfrm>
        </p:spPr>
        <p:txBody>
          <a:bodyPr/>
          <a:lstStyle/>
          <a:p>
            <a:r>
              <a:rPr lang="en-US" dirty="0"/>
              <a:t>Elements of a ML problem: </a:t>
            </a:r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outputs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A939B5D-AEDC-4F4E-8C0F-6DFE07A3A4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5201"/>
            <a:ext cx="10084383" cy="4714263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Now let’s talk about </a:t>
            </a:r>
            <a:r>
              <a:rPr lang="en-US" b="1" dirty="0"/>
              <a:t>outputs</a:t>
            </a:r>
          </a:p>
          <a:p>
            <a:r>
              <a:rPr lang="en-US" dirty="0"/>
              <a:t>As we saw, the outputs vary with the type of problem</a:t>
            </a:r>
          </a:p>
          <a:p>
            <a:pPr lvl="1"/>
            <a:r>
              <a:rPr lang="en-US" dirty="0"/>
              <a:t>Can be </a:t>
            </a:r>
            <a:r>
              <a:rPr lang="en-US" b="1" dirty="0"/>
              <a:t>quantitative</a:t>
            </a:r>
            <a:r>
              <a:rPr lang="en-US" dirty="0"/>
              <a:t> (a number)</a:t>
            </a:r>
          </a:p>
          <a:p>
            <a:pPr lvl="2"/>
            <a:r>
              <a:rPr lang="en-US" dirty="0"/>
              <a:t>For example, predicting ad revenues</a:t>
            </a:r>
          </a:p>
          <a:p>
            <a:pPr lvl="1"/>
            <a:r>
              <a:rPr lang="en-US" dirty="0"/>
              <a:t>Can be </a:t>
            </a:r>
            <a:r>
              <a:rPr lang="en-US" b="1" dirty="0"/>
              <a:t>qualitative</a:t>
            </a:r>
            <a:r>
              <a:rPr lang="en-US" dirty="0"/>
              <a:t> (no numerical relationship between the outputs)</a:t>
            </a:r>
          </a:p>
          <a:p>
            <a:pPr lvl="2"/>
            <a:r>
              <a:rPr lang="en-US" dirty="0"/>
              <a:t>Our classification tasks.</a:t>
            </a:r>
          </a:p>
          <a:p>
            <a:pPr lvl="2"/>
            <a:endParaRPr lang="en-US" dirty="0"/>
          </a:p>
          <a:p>
            <a:r>
              <a:rPr lang="en-US" dirty="0"/>
              <a:t>Going back to our classification/regression idea:</a:t>
            </a:r>
          </a:p>
          <a:p>
            <a:pPr lvl="1"/>
            <a:r>
              <a:rPr lang="en-US" dirty="0"/>
              <a:t>Predicting quantitative outputs: regression</a:t>
            </a:r>
          </a:p>
          <a:p>
            <a:pPr lvl="1"/>
            <a:r>
              <a:rPr lang="en-US" dirty="0"/>
              <a:t>Predicting qualitative outputs: classification </a:t>
            </a:r>
          </a:p>
          <a:p>
            <a:pPr lvl="1"/>
            <a:endParaRPr lang="en-US" dirty="0"/>
          </a:p>
          <a:p>
            <a:r>
              <a:rPr lang="en-US" dirty="0"/>
              <a:t>Another option is “ordered categorical” </a:t>
            </a:r>
          </a:p>
          <a:p>
            <a:pPr lvl="1"/>
            <a:r>
              <a:rPr lang="en-US" dirty="0"/>
              <a:t>For example, “small, medium, large”. There’s an order, but it’s not numerically set (large-medium isn’t necessarily the same as medium-small.) </a:t>
            </a:r>
          </a:p>
        </p:txBody>
      </p:sp>
    </p:spTree>
    <p:extLst>
      <p:ext uri="{BB962C8B-B14F-4D97-AF65-F5344CB8AC3E}">
        <p14:creationId xmlns:p14="http://schemas.microsoft.com/office/powerpoint/2010/main" val="4252655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Elements of a ML problem: notation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93520"/>
                <a:ext cx="10515600" cy="4622800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en-US" dirty="0"/>
                  <a:t>We need some notation to discuss ML problems.</a:t>
                </a:r>
              </a:p>
              <a:p>
                <a:endParaRPr lang="en-US" dirty="0"/>
              </a:p>
              <a:p>
                <a:r>
                  <a:rPr lang="en-US" dirty="0"/>
                  <a:t>Start with inputs: we refer to inputs by X</a:t>
                </a:r>
              </a:p>
              <a:p>
                <a:pPr lvl="1"/>
                <a:r>
                  <a:rPr lang="en-US" dirty="0"/>
                  <a:t>X can be just a number, but there’s lots of other options:</a:t>
                </a:r>
              </a:p>
              <a:p>
                <a:pPr lvl="2"/>
                <a:r>
                  <a:rPr lang="en-US" dirty="0"/>
                  <a:t>X can be a vector (a list of numbers)</a:t>
                </a:r>
              </a:p>
              <a:p>
                <a:pPr lvl="2"/>
                <a:r>
                  <a:rPr lang="en-US" dirty="0"/>
                  <a:t>X can be a matrix</a:t>
                </a:r>
              </a:p>
              <a:p>
                <a:pPr lvl="2"/>
                <a:r>
                  <a:rPr lang="en-US" dirty="0"/>
                  <a:t>X can be a set, an image, a graph, a string</a:t>
                </a:r>
              </a:p>
              <a:p>
                <a:pPr lvl="2"/>
                <a:r>
                  <a:rPr lang="en-US" dirty="0"/>
                  <a:t>X can also be a combination of the above</a:t>
                </a:r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We are given n inputs X</a:t>
                </a:r>
                <a:r>
                  <a:rPr lang="en-US" baseline="-25000" dirty="0"/>
                  <a:t>1</a:t>
                </a:r>
                <a:r>
                  <a:rPr lang="en-US" dirty="0"/>
                  <a:t>, X</a:t>
                </a:r>
                <a:r>
                  <a:rPr lang="en-US" baseline="-25000" dirty="0"/>
                  <a:t>2</a:t>
                </a:r>
                <a:r>
                  <a:rPr lang="en-US" dirty="0"/>
                  <a:t>, …, </a:t>
                </a:r>
                <a:r>
                  <a:rPr lang="en-US" dirty="0" err="1"/>
                  <a:t>X</a:t>
                </a:r>
                <a:r>
                  <a:rPr lang="en-US" baseline="-25000" dirty="0" err="1"/>
                  <a:t>n</a:t>
                </a:r>
                <a:r>
                  <a:rPr lang="en-US" baseline="-25000" dirty="0"/>
                  <a:t> </a:t>
                </a:r>
                <a:r>
                  <a:rPr lang="en-US" dirty="0"/>
                  <a:t>and the corresponding outputs Y</a:t>
                </a:r>
                <a:r>
                  <a:rPr lang="en-US" baseline="-25000" dirty="0"/>
                  <a:t>1</a:t>
                </a:r>
                <a:r>
                  <a:rPr lang="en-US" dirty="0"/>
                  <a:t>, Y</a:t>
                </a:r>
                <a:r>
                  <a:rPr lang="en-US" baseline="-25000" dirty="0"/>
                  <a:t>2</a:t>
                </a:r>
                <a:r>
                  <a:rPr lang="en-US" dirty="0"/>
                  <a:t>, …, </a:t>
                </a:r>
                <a:r>
                  <a:rPr lang="en-US" dirty="0" err="1"/>
                  <a:t>Y</a:t>
                </a:r>
                <a:r>
                  <a:rPr lang="en-US" baseline="-25000" dirty="0" err="1"/>
                  <a:t>n</a:t>
                </a:r>
                <a:r>
                  <a:rPr lang="en-US" dirty="0"/>
                  <a:t>. This is the </a:t>
                </a:r>
                <a:r>
                  <a:rPr lang="en-US" b="1" dirty="0"/>
                  <a:t>training set</a:t>
                </a:r>
                <a:r>
                  <a:rPr lang="en-US" dirty="0"/>
                  <a:t>.</a:t>
                </a:r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Our goal is to use the training set to produce a function f(X) that gives an estimate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acc>
                  </m:oMath>
                </a14:m>
                <a:r>
                  <a:rPr lang="en-US" dirty="0"/>
                  <a:t>. The hat means we’re predicting Y.</a:t>
                </a:r>
              </a:p>
              <a:p>
                <a:r>
                  <a:rPr lang="en-US" dirty="0"/>
                  <a:t>Likewise, outputs are usually denoted as Y</a:t>
                </a:r>
              </a:p>
              <a:p>
                <a:endParaRPr lang="en-US" baseline="-250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93520"/>
                <a:ext cx="10515600" cy="4622800"/>
              </a:xfrm>
              <a:blipFill>
                <a:blip r:embed="rId2"/>
                <a:stretch>
                  <a:fillRect l="-812" t="-3034" r="-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696921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F538F6-25A7-4F19-9729-CFCC97B9B2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44225"/>
          </a:xfrm>
        </p:spPr>
        <p:txBody>
          <a:bodyPr/>
          <a:lstStyle/>
          <a:p>
            <a:r>
              <a:rPr lang="en-US" dirty="0"/>
              <a:t>Linear prediction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79D2E2-2DDD-4DE1-80ED-09F5C80C5E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6462"/>
            <a:ext cx="10515600" cy="4700501"/>
          </a:xfrm>
        </p:spPr>
        <p:txBody>
          <a:bodyPr>
            <a:normAutofit/>
          </a:bodyPr>
          <a:lstStyle/>
          <a:p>
            <a:r>
              <a:rPr lang="en-US" sz="2400" dirty="0"/>
              <a:t>Simplest method for regression tasks, but also widely used</a:t>
            </a:r>
          </a:p>
          <a:p>
            <a:r>
              <a:rPr lang="en-US" sz="2400" dirty="0"/>
              <a:t>Essentially ‘line fitting’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FEC7BB-C367-48A9-9EC1-6F679297D9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5883" y="2615983"/>
            <a:ext cx="5295137" cy="3560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0484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43558"/>
          </a:xfrm>
        </p:spPr>
        <p:txBody>
          <a:bodyPr/>
          <a:lstStyle/>
          <a:p>
            <a:r>
              <a:rPr lang="en-US" dirty="0"/>
              <a:t>Linear Prediction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18407"/>
                <a:ext cx="10515600" cy="4658556"/>
              </a:xfrm>
            </p:spPr>
            <p:txBody>
              <a:bodyPr>
                <a:noAutofit/>
              </a:bodyPr>
              <a:lstStyle/>
              <a:p>
                <a:r>
                  <a:rPr lang="en-US" sz="1800" dirty="0"/>
                  <a:t>One really important class of models are </a:t>
                </a:r>
                <a:r>
                  <a:rPr lang="en-US" sz="1800" b="1" dirty="0"/>
                  <a:t>linear</a:t>
                </a:r>
                <a:r>
                  <a:rPr lang="en-US" sz="1800" dirty="0"/>
                  <a:t> models</a:t>
                </a:r>
              </a:p>
              <a:p>
                <a:r>
                  <a:rPr lang="en-US" sz="1800" dirty="0"/>
                  <a:t>Linear just means the output can be produced from the input with multiples and constant terms. Which of these functions are linear?</a:t>
                </a:r>
              </a:p>
              <a:p>
                <a:endParaRPr lang="en-US" sz="1800" dirty="0"/>
              </a:p>
              <a:p>
                <a:pPr marL="0" indent="0" algn="ctr">
                  <a:buNone/>
                </a:pPr>
                <a:r>
                  <a:rPr lang="en-US" sz="1800" dirty="0"/>
                  <a:t>f</a:t>
                </a:r>
                <a:r>
                  <a:rPr lang="en-US" sz="1800" baseline="-25000" dirty="0"/>
                  <a:t>1 </a:t>
                </a:r>
                <a:r>
                  <a:rPr lang="en-US" sz="1800" dirty="0"/>
                  <a:t>= X</a:t>
                </a:r>
                <a:r>
                  <a:rPr lang="en-US" sz="1800" baseline="-25000" dirty="0"/>
                  <a:t>1</a:t>
                </a:r>
                <a:r>
                  <a:rPr lang="en-US" sz="1800" dirty="0"/>
                  <a:t>+X</a:t>
                </a:r>
                <a:r>
                  <a:rPr lang="en-US" sz="1800" baseline="-25000" dirty="0"/>
                  <a:t>2</a:t>
                </a:r>
                <a:endParaRPr lang="en-US" sz="1800" dirty="0"/>
              </a:p>
              <a:p>
                <a:pPr marL="0" indent="0" algn="ctr">
                  <a:buNone/>
                </a:pPr>
                <a:r>
                  <a:rPr lang="en-US" sz="1800" dirty="0"/>
                  <a:t>f</a:t>
                </a:r>
                <a:r>
                  <a:rPr lang="en-US" sz="1800" baseline="-25000" dirty="0"/>
                  <a:t>2 </a:t>
                </a:r>
                <a:r>
                  <a:rPr lang="en-US" sz="1800" dirty="0"/>
                  <a:t>= 2(X</a:t>
                </a:r>
                <a:r>
                  <a:rPr lang="en-US" sz="1800" baseline="-25000" dirty="0"/>
                  <a:t>1</a:t>
                </a:r>
                <a:r>
                  <a:rPr lang="en-US" sz="1800" dirty="0"/>
                  <a:t>)</a:t>
                </a:r>
                <a:r>
                  <a:rPr lang="en-US" sz="1800" baseline="30000" dirty="0"/>
                  <a:t>2</a:t>
                </a:r>
              </a:p>
              <a:p>
                <a:pPr marL="0" indent="0" algn="ctr">
                  <a:buNone/>
                </a:pPr>
                <a:r>
                  <a:rPr lang="en-US" sz="1800" dirty="0"/>
                  <a:t>f</a:t>
                </a:r>
                <a:r>
                  <a:rPr lang="en-US" sz="1800" baseline="-25000" dirty="0"/>
                  <a:t>3 </a:t>
                </a:r>
                <a:r>
                  <a:rPr lang="en-US" sz="1800" dirty="0"/>
                  <a:t>= 13+2X</a:t>
                </a:r>
                <a:r>
                  <a:rPr lang="en-US" sz="1800" baseline="-25000" dirty="0"/>
                  <a:t>1</a:t>
                </a:r>
                <a:r>
                  <a:rPr lang="en-US" sz="1800" dirty="0"/>
                  <a:t>+8X</a:t>
                </a:r>
                <a:r>
                  <a:rPr lang="en-US" sz="1800" baseline="-25000" dirty="0"/>
                  <a:t>2</a:t>
                </a:r>
                <a:r>
                  <a:rPr lang="en-US" sz="1800" dirty="0"/>
                  <a:t>+9X</a:t>
                </a:r>
                <a:r>
                  <a:rPr lang="en-US" sz="1800" baseline="-25000" dirty="0"/>
                  <a:t>3</a:t>
                </a:r>
                <a:endParaRPr lang="en-US" sz="1800" dirty="0"/>
              </a:p>
              <a:p>
                <a:pPr marL="0" indent="0" algn="ctr">
                  <a:buNone/>
                </a:pPr>
                <a:r>
                  <a:rPr lang="en-US" sz="1800" dirty="0"/>
                  <a:t>f</a:t>
                </a:r>
                <a:r>
                  <a:rPr lang="en-US" sz="1800" baseline="-25000" dirty="0"/>
                  <a:t>4 </a:t>
                </a:r>
                <a:r>
                  <a:rPr lang="en-US" sz="1800" dirty="0"/>
                  <a:t>= log</a:t>
                </a:r>
                <a:r>
                  <a:rPr lang="en-US" sz="1800" baseline="-25000" dirty="0"/>
                  <a:t>2</a:t>
                </a:r>
                <a:r>
                  <a:rPr lang="en-US" sz="1800" dirty="0"/>
                  <a:t>(X</a:t>
                </a:r>
                <a:r>
                  <a:rPr lang="en-US" sz="1800" baseline="-25000" dirty="0"/>
                  <a:t>1</a:t>
                </a:r>
                <a:r>
                  <a:rPr lang="en-US" sz="1800" dirty="0"/>
                  <a:t>)+3X</a:t>
                </a:r>
                <a:r>
                  <a:rPr lang="en-US" sz="1800" baseline="-25000" dirty="0"/>
                  <a:t>3</a:t>
                </a:r>
              </a:p>
              <a:p>
                <a:pPr marL="0" indent="0" algn="ctr">
                  <a:buNone/>
                </a:pPr>
                <a:endParaRPr lang="en-US" sz="1800" baseline="-25000" dirty="0"/>
              </a:p>
              <a:p>
                <a:r>
                  <a:rPr lang="en-US" sz="1800" dirty="0"/>
                  <a:t>Let’s say the input variables X are vectors X = (X</a:t>
                </a:r>
                <a:r>
                  <a:rPr lang="en-US" sz="1800" baseline="-25000" dirty="0"/>
                  <a:t>1</a:t>
                </a:r>
                <a:r>
                  <a:rPr lang="en-US" sz="1800" dirty="0"/>
                  <a:t>, X</a:t>
                </a:r>
                <a:r>
                  <a:rPr lang="en-US" sz="1800" baseline="-25000" dirty="0"/>
                  <a:t>2</a:t>
                </a:r>
                <a:r>
                  <a:rPr lang="en-US" sz="1800" dirty="0"/>
                  <a:t>, …, </a:t>
                </a:r>
                <a:r>
                  <a:rPr lang="en-US" sz="1800" dirty="0" err="1"/>
                  <a:t>X</a:t>
                </a:r>
                <a:r>
                  <a:rPr lang="en-US" sz="1800" baseline="-25000" dirty="0" err="1"/>
                  <a:t>p</a:t>
                </a:r>
                <a:r>
                  <a:rPr lang="en-US" sz="1800" dirty="0"/>
                  <a:t>)</a:t>
                </a:r>
              </a:p>
              <a:p>
                <a:r>
                  <a:rPr lang="en-US" sz="1800" dirty="0"/>
                  <a:t>Then, we predict the output with the linear model:</a:t>
                </a:r>
              </a:p>
              <a:p>
                <a:endParaRPr lang="en-US" sz="18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acc>
                  </m:oMath>
                </a14:m>
                <a:r>
                  <a:rPr lang="en-US" sz="1800" dirty="0"/>
                  <a:t> = </a:t>
                </a:r>
                <a:r>
                  <a:rPr lang="el-GR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β</a:t>
                </a:r>
                <a:r>
                  <a:rPr lang="en-US" sz="18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 </a:t>
                </a:r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+ </a:t>
                </a:r>
                <a:r>
                  <a:rPr lang="el-GR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β</a:t>
                </a:r>
                <a:r>
                  <a:rPr lang="en-US" sz="18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sz="18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+ </a:t>
                </a:r>
                <a:r>
                  <a:rPr lang="el-GR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β</a:t>
                </a:r>
                <a:r>
                  <a:rPr lang="en-US" sz="18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sz="18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+ … + </a:t>
                </a:r>
                <a:r>
                  <a:rPr lang="el-GR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β</a:t>
                </a:r>
                <a:r>
                  <a:rPr lang="en-US" sz="1800" baseline="-25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  <a:r>
                  <a:rPr lang="en-US" sz="1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sz="1800" baseline="-25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  <a:endParaRPr lang="en-US" sz="1800" baseline="-25000" dirty="0"/>
              </a:p>
              <a:p>
                <a:endParaRPr lang="en-US" sz="1800" dirty="0"/>
              </a:p>
              <a:p>
                <a:pPr marL="0" indent="0" algn="ctr">
                  <a:buNone/>
                </a:pPr>
                <a:endParaRPr lang="en-US" sz="1800" baseline="-25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18407"/>
                <a:ext cx="10515600" cy="4658556"/>
              </a:xfrm>
              <a:blipFill>
                <a:blip r:embed="rId2"/>
                <a:stretch>
                  <a:fillRect l="-406" t="-1178" b="-14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120576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10668"/>
          </a:xfrm>
        </p:spPr>
        <p:txBody>
          <a:bodyPr/>
          <a:lstStyle/>
          <a:p>
            <a:r>
              <a:rPr lang="en-US" dirty="0"/>
              <a:t>Linear Prediction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18407"/>
                <a:ext cx="10515600" cy="4658556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US" dirty="0"/>
                  <a:t>Let’s look more closely at </a:t>
                </a:r>
              </a:p>
              <a:p>
                <a:endParaRPr lang="en-US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acc>
                  </m:oMath>
                </a14:m>
                <a:r>
                  <a:rPr lang="en-US" dirty="0"/>
                  <a:t> = </a:t>
                </a:r>
                <a:r>
                  <a:rPr lang="el-GR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β</a:t>
                </a:r>
                <a:r>
                  <a:rPr lang="en-US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 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+ </a:t>
                </a:r>
                <a:r>
                  <a:rPr lang="el-GR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β</a:t>
                </a:r>
                <a:r>
                  <a:rPr lang="en-US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+ </a:t>
                </a:r>
                <a:r>
                  <a:rPr lang="el-GR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β</a:t>
                </a:r>
                <a:r>
                  <a:rPr lang="en-US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+ … + </a:t>
                </a:r>
                <a:r>
                  <a:rPr lang="el-GR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β</a:t>
                </a:r>
                <a:r>
                  <a:rPr lang="en-US" baseline="-25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  <a:r>
                  <a:rPr lang="en-US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baseline="-25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  <a:endParaRPr lang="en-US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 algn="ctr">
                  <a:buNone/>
                </a:pPr>
                <a:endParaRPr lang="en-US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dirty="0"/>
                  <a:t>We can also write this as </a:t>
                </a:r>
              </a:p>
              <a:p>
                <a:pPr marL="276825" lvl="1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acc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l-GR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β</m:t>
                      </m:r>
                      <m:r>
                        <m:rPr>
                          <m:nor/>
                        </m:rPr>
                        <a:rPr lang="en-US" baseline="-25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0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p>
                        <m:e>
                          <m:r>
                            <m:rPr>
                              <m:nor/>
                            </m:rPr>
                            <a:rPr lang="el-GR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β</m:t>
                          </m:r>
                          <m:r>
                            <a:rPr lang="en-US" b="0" i="1" baseline="-25000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baseline="-25000" dirty="0"/>
              </a:p>
              <a:p>
                <a:pPr marL="276825" lvl="1" indent="0" algn="ctr">
                  <a:buNone/>
                </a:pPr>
                <a:endParaRPr lang="en-US" dirty="0"/>
              </a:p>
              <a:p>
                <a:r>
                  <a:rPr lang="en-US" dirty="0"/>
                  <a:t>What are the </a:t>
                </a:r>
                <a:r>
                  <a:rPr lang="el-GR" dirty="0">
                    <a:cs typeface="Times New Roman" panose="02020603050405020304" pitchFamily="18" charset="0"/>
                  </a:rPr>
                  <a:t>β</a:t>
                </a:r>
                <a:r>
                  <a:rPr lang="en-US" dirty="0">
                    <a:cs typeface="Times New Roman" panose="02020603050405020304" pitchFamily="18" charset="0"/>
                  </a:rPr>
                  <a:t> terms? </a:t>
                </a:r>
              </a:p>
              <a:p>
                <a:endParaRPr lang="en-US" baseline="-25000" dirty="0">
                  <a:cs typeface="Times New Roman" panose="02020603050405020304" pitchFamily="18" charset="0"/>
                </a:endParaRPr>
              </a:p>
              <a:p>
                <a:r>
                  <a:rPr lang="el-GR" dirty="0">
                    <a:cs typeface="Times New Roman" panose="02020603050405020304" pitchFamily="18" charset="0"/>
                  </a:rPr>
                  <a:t>β</a:t>
                </a:r>
                <a:r>
                  <a:rPr lang="en-US" baseline="-25000" dirty="0">
                    <a:cs typeface="Times New Roman" panose="02020603050405020304" pitchFamily="18" charset="0"/>
                  </a:rPr>
                  <a:t>0</a:t>
                </a:r>
                <a:r>
                  <a:rPr lang="en-US" dirty="0">
                    <a:cs typeface="Times New Roman" panose="02020603050405020304" pitchFamily="18" charset="0"/>
                  </a:rPr>
                  <a:t> is called the intercept. (In today’s lab alpha is used for this term)</a:t>
                </a:r>
              </a:p>
              <a:p>
                <a:endParaRPr lang="en-US" dirty="0">
                  <a:cs typeface="Times New Roman" panose="02020603050405020304" pitchFamily="18" charset="0"/>
                </a:endParaRPr>
              </a:p>
              <a:p>
                <a:r>
                  <a:rPr lang="en-US" dirty="0">
                    <a:cs typeface="Times New Roman" panose="02020603050405020304" pitchFamily="18" charset="0"/>
                  </a:rPr>
                  <a:t>All we need for our model is to find the </a:t>
                </a:r>
                <a:r>
                  <a:rPr lang="el-GR" dirty="0">
                    <a:cs typeface="Times New Roman" panose="02020603050405020304" pitchFamily="18" charset="0"/>
                  </a:rPr>
                  <a:t>β</a:t>
                </a:r>
                <a:r>
                  <a:rPr lang="en-US" dirty="0">
                    <a:cs typeface="Times New Roman" panose="02020603050405020304" pitchFamily="18" charset="0"/>
                  </a:rPr>
                  <a:t> terms. We have the training data (n samples of X and the corresponding values of Y) to find them.</a:t>
                </a:r>
                <a:endParaRPr lang="en-US" baseline="-25000" dirty="0"/>
              </a:p>
              <a:p>
                <a:pPr lvl="1"/>
                <a:endParaRPr lang="en-US" baseline="-25000" dirty="0">
                  <a:latin typeface="+mj-lt"/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18407"/>
                <a:ext cx="10515600" cy="4658556"/>
              </a:xfrm>
              <a:blipFill>
                <a:blip r:embed="rId3"/>
                <a:stretch>
                  <a:fillRect l="-696" t="-2749" r="-406" b="-27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300100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A5B4632-C963-4296-86F0-79AA9EA5AE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8328" y="303591"/>
            <a:ext cx="4335327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334734-3C1B-4BD4-BFF4-FDDAC70471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637125"/>
            <a:ext cx="3802276" cy="5256371"/>
          </a:xfrm>
        </p:spPr>
        <p:txBody>
          <a:bodyPr>
            <a:normAutofit/>
          </a:bodyPr>
          <a:lstStyle/>
          <a:p>
            <a:r>
              <a:rPr lang="en-US" sz="4800"/>
              <a:t>Contents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48315C8-2535-49BB-9D4A-6DB5271C4B1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65550345"/>
              </p:ext>
            </p:extLst>
          </p:nvPr>
        </p:nvGraphicFramePr>
        <p:xfrm>
          <a:off x="5166985" y="303591"/>
          <a:ext cx="6588691" cy="58967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838938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93892"/>
          </a:xfrm>
        </p:spPr>
        <p:txBody>
          <a:bodyPr/>
          <a:lstStyle/>
          <a:p>
            <a:r>
              <a:rPr lang="en-US" dirty="0"/>
              <a:t>Linear Prediction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60352"/>
                <a:ext cx="10515600" cy="4616611"/>
              </a:xfrm>
            </p:spPr>
            <p:txBody>
              <a:bodyPr>
                <a:normAutofit fontScale="70000" lnSpcReduction="20000"/>
              </a:bodyPr>
              <a:lstStyle/>
              <a:p>
                <a:r>
                  <a:rPr lang="en-US" dirty="0"/>
                  <a:t>Somehow, the model we come up with ( based on the </a:t>
                </a:r>
                <a:r>
                  <a:rPr lang="el-GR" dirty="0">
                    <a:cs typeface="Times New Roman" panose="02020603050405020304" pitchFamily="18" charset="0"/>
                  </a:rPr>
                  <a:t>β</a:t>
                </a:r>
                <a:r>
                  <a:rPr lang="en-US" dirty="0">
                    <a:cs typeface="Times New Roman" panose="02020603050405020304" pitchFamily="18" charset="0"/>
                  </a:rPr>
                  <a:t> terms) should be a good match for the training data.</a:t>
                </a:r>
              </a:p>
              <a:p>
                <a:endParaRPr lang="en-US" dirty="0">
                  <a:cs typeface="Times New Roman" panose="02020603050405020304" pitchFamily="18" charset="0"/>
                </a:endParaRPr>
              </a:p>
              <a:p>
                <a:r>
                  <a:rPr lang="en-US" dirty="0">
                    <a:cs typeface="Times New Roman" panose="02020603050405020304" pitchFamily="18" charset="0"/>
                  </a:rPr>
                  <a:t>We want to plug in the training data into the model, and see that we’re predicting closely.</a:t>
                </a:r>
              </a:p>
              <a:p>
                <a:endParaRPr lang="en-US" dirty="0">
                  <a:cs typeface="Times New Roman" panose="02020603050405020304" pitchFamily="18" charset="0"/>
                </a:endParaRPr>
              </a:p>
              <a:p>
                <a:r>
                  <a:rPr lang="en-US" dirty="0">
                    <a:cs typeface="Times New Roman" panose="02020603050405020304" pitchFamily="18" charset="0"/>
                  </a:rPr>
                  <a:t>Let’s say we plug in X from our training set into our model and get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acc>
                  </m:oMath>
                </a14:m>
                <a:r>
                  <a:rPr lang="en-US" dirty="0"/>
                  <a:t>. Then, the difference between our predicted value and the real Y is called the </a:t>
                </a:r>
                <a:r>
                  <a:rPr lang="en-US" b="1" dirty="0"/>
                  <a:t>residual</a:t>
                </a:r>
                <a:r>
                  <a:rPr lang="en-US" dirty="0"/>
                  <a:t>.</a:t>
                </a:r>
              </a:p>
              <a:p>
                <a:endParaRPr lang="en-US" dirty="0"/>
              </a:p>
              <a:p>
                <a:r>
                  <a:rPr lang="en-US" dirty="0"/>
                  <a:t>We’d like to minimize the residuals over our whole training set.</a:t>
                </a:r>
              </a:p>
              <a:p>
                <a:endParaRPr lang="en-US" dirty="0"/>
              </a:p>
              <a:p>
                <a:r>
                  <a:rPr lang="en-US" dirty="0"/>
                  <a:t>Very popular is the residual sum of squares (RSS):</a:t>
                </a:r>
              </a:p>
              <a:p>
                <a:endParaRPr lang="en-US" dirty="0"/>
              </a:p>
              <a:p>
                <a:pPr marL="0" indent="0" algn="ctr">
                  <a:buNone/>
                </a:pPr>
                <a:r>
                  <a:rPr lang="en-US" dirty="0"/>
                  <a:t>RSS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</m:acc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d>
                        <m:r>
                          <a:rPr lang="en-US" b="0" i="1" baseline="3000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nary>
                    <m: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nor/>
                              </m:rPr>
                              <a:rPr lang="el-GR" dirty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β</m:t>
                            </m:r>
                            <m:r>
                              <m:rPr>
                                <m:nor/>
                              </m:rPr>
                              <a:rPr lang="en-US" baseline="-25000" dirty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0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nary>
                              <m:naryPr>
                                <m:chr m:val="∑"/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𝑝</m:t>
                                </m:r>
                              </m:sup>
                              <m:e>
                                <m:r>
                                  <m:rPr>
                                    <m:nor/>
                                  </m:rPr>
                                  <a:rPr lang="el-GR" dirty="0">
                                    <a:latin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β</m:t>
                                </m:r>
                                <m:r>
                                  <a:rPr lang="en-US" i="1" baseline="-25000" dirty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e>
                            </m:nary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i="1" baseline="-250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d>
                        <m:r>
                          <a:rPr lang="en-US" i="1" baseline="3000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60352"/>
                <a:ext cx="10515600" cy="4616611"/>
              </a:xfrm>
              <a:blipFill>
                <a:blip r:embed="rId2"/>
                <a:stretch>
                  <a:fillRect l="-522" t="-25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445216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52614"/>
          </a:xfrm>
        </p:spPr>
        <p:txBody>
          <a:bodyPr/>
          <a:lstStyle/>
          <a:p>
            <a:r>
              <a:rPr lang="en-US" dirty="0"/>
              <a:t>Linear Prediction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51963"/>
                <a:ext cx="10515600" cy="4625000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US" dirty="0"/>
                  <a:t>Let’s take a closer look:</a:t>
                </a:r>
              </a:p>
              <a:p>
                <a:endParaRPr lang="en-US" dirty="0"/>
              </a:p>
              <a:p>
                <a:pPr marL="0" indent="0" algn="ctr">
                  <a:buNone/>
                </a:pPr>
                <a:r>
                  <a:rPr lang="en-US" dirty="0"/>
                  <a:t>RSS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</m:acc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d>
                        <m:r>
                          <a:rPr lang="en-US" i="1" baseline="3000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nary>
                    <m: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nor/>
                              </m:rPr>
                              <a:rPr lang="el-GR" dirty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β</m:t>
                            </m:r>
                            <m:r>
                              <m:rPr>
                                <m:nor/>
                              </m:rPr>
                              <a:rPr lang="en-US" baseline="-25000" dirty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0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nary>
                              <m:naryPr>
                                <m:chr m:val="∑"/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𝑝</m:t>
                                </m:r>
                              </m:sup>
                              <m:e>
                                <m:r>
                                  <m:rPr>
                                    <m:nor/>
                                  </m:rPr>
                                  <a:rPr lang="el-GR" dirty="0">
                                    <a:latin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β</m:t>
                                </m:r>
                                <m:r>
                                  <a:rPr lang="en-US" i="1" baseline="-25000" dirty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e>
                            </m:nary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i="1" baseline="-250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d>
                        <m:r>
                          <a:rPr lang="en-US" i="1" baseline="3000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nary>
                  </m:oMath>
                </a14:m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  <a:p>
                <a:r>
                  <a:rPr lang="en-US" dirty="0"/>
                  <a:t>Notice that we’re using np numbers here: we have n training samples, and each one is a vector with p components. So X</a:t>
                </a:r>
                <a:r>
                  <a:rPr lang="en-US" baseline="-25000" dirty="0"/>
                  <a:t>i</a:t>
                </a:r>
                <a:r>
                  <a:rPr lang="en-US" dirty="0"/>
                  <a:t>(j) is the </a:t>
                </a:r>
                <a:r>
                  <a:rPr lang="en-US" dirty="0" err="1"/>
                  <a:t>j</a:t>
                </a:r>
                <a:r>
                  <a:rPr lang="en-US" baseline="30000" dirty="0" err="1"/>
                  <a:t>th</a:t>
                </a:r>
                <a:r>
                  <a:rPr lang="en-US" dirty="0"/>
                  <a:t> component of the </a:t>
                </a:r>
                <a:r>
                  <a:rPr lang="en-US" dirty="0" err="1"/>
                  <a:t>i</a:t>
                </a:r>
                <a:r>
                  <a:rPr lang="en-US" baseline="30000" dirty="0" err="1"/>
                  <a:t>th</a:t>
                </a:r>
                <a:r>
                  <a:rPr lang="en-US" dirty="0"/>
                  <a:t> training sample.</a:t>
                </a:r>
              </a:p>
              <a:p>
                <a:endParaRPr lang="en-US" dirty="0"/>
              </a:p>
              <a:p>
                <a:r>
                  <a:rPr lang="en-US" dirty="0"/>
                  <a:t>Why squares? There are nice statistical properties that we won’t get into.</a:t>
                </a:r>
              </a:p>
              <a:p>
                <a:endParaRPr lang="en-US" dirty="0"/>
              </a:p>
              <a:p>
                <a:r>
                  <a:rPr lang="en-US" dirty="0"/>
                  <a:t>So, our goal should be to select </a:t>
                </a:r>
                <a:r>
                  <a:rPr lang="el-GR" dirty="0">
                    <a:cs typeface="Times New Roman" panose="02020603050405020304" pitchFamily="18" charset="0"/>
                  </a:rPr>
                  <a:t>β</a:t>
                </a:r>
                <a:r>
                  <a:rPr lang="en-US" baseline="-25000" dirty="0">
                    <a:cs typeface="Times New Roman" panose="02020603050405020304" pitchFamily="18" charset="0"/>
                  </a:rPr>
                  <a:t>0</a:t>
                </a:r>
                <a:r>
                  <a:rPr lang="en-US" dirty="0">
                    <a:cs typeface="Times New Roman" panose="02020603050405020304" pitchFamily="18" charset="0"/>
                  </a:rPr>
                  <a:t>,</a:t>
                </a:r>
                <a:r>
                  <a:rPr lang="en-US" baseline="-25000" dirty="0">
                    <a:cs typeface="Times New Roman" panose="02020603050405020304" pitchFamily="18" charset="0"/>
                  </a:rPr>
                  <a:t> </a:t>
                </a:r>
                <a:r>
                  <a:rPr lang="el-GR" dirty="0">
                    <a:cs typeface="Times New Roman" panose="02020603050405020304" pitchFamily="18" charset="0"/>
                  </a:rPr>
                  <a:t>β</a:t>
                </a:r>
                <a:r>
                  <a:rPr lang="en-US" baseline="-25000" dirty="0">
                    <a:cs typeface="Times New Roman" panose="02020603050405020304" pitchFamily="18" charset="0"/>
                  </a:rPr>
                  <a:t>1</a:t>
                </a:r>
                <a:r>
                  <a:rPr lang="en-US" dirty="0">
                    <a:cs typeface="Times New Roman" panose="02020603050405020304" pitchFamily="18" charset="0"/>
                  </a:rPr>
                  <a:t>,…,</a:t>
                </a:r>
                <a:r>
                  <a:rPr lang="el-GR" dirty="0">
                    <a:cs typeface="Times New Roman" panose="02020603050405020304" pitchFamily="18" charset="0"/>
                  </a:rPr>
                  <a:t> β</a:t>
                </a:r>
                <a:r>
                  <a:rPr lang="en-US" baseline="-25000" dirty="0">
                    <a:cs typeface="Times New Roman" panose="02020603050405020304" pitchFamily="18" charset="0"/>
                  </a:rPr>
                  <a:t>p</a:t>
                </a:r>
                <a:r>
                  <a:rPr lang="en-US" dirty="0">
                    <a:cs typeface="Times New Roman" panose="02020603050405020304" pitchFamily="18" charset="0"/>
                  </a:rPr>
                  <a:t> so that the RSS is minimized.</a:t>
                </a:r>
              </a:p>
              <a:p>
                <a:endParaRPr lang="en-US" baseline="-25000" dirty="0">
                  <a:cs typeface="Times New Roman" panose="02020603050405020304" pitchFamily="18" charset="0"/>
                </a:endParaRPr>
              </a:p>
              <a:p>
                <a:r>
                  <a:rPr lang="en-US" dirty="0">
                    <a:cs typeface="Times New Roman" panose="02020603050405020304" pitchFamily="18" charset="0"/>
                  </a:rPr>
                  <a:t>This is an </a:t>
                </a:r>
                <a:r>
                  <a:rPr lang="en-US" b="1" dirty="0">
                    <a:cs typeface="Times New Roman" panose="02020603050405020304" pitchFamily="18" charset="0"/>
                  </a:rPr>
                  <a:t>optimization</a:t>
                </a:r>
                <a:r>
                  <a:rPr lang="en-US" dirty="0">
                    <a:cs typeface="Times New Roman" panose="02020603050405020304" pitchFamily="18" charset="0"/>
                  </a:rPr>
                  <a:t> problem: we can use calculus.</a:t>
                </a:r>
                <a:r>
                  <a:rPr lang="en-US" baseline="-25000" dirty="0">
                    <a:cs typeface="Times New Roman" panose="02020603050405020304" pitchFamily="18" charset="0"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51963"/>
                <a:ext cx="10515600" cy="4625000"/>
              </a:xfrm>
              <a:blipFill>
                <a:blip r:embed="rId2"/>
                <a:stretch>
                  <a:fillRect l="-696" t="-27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845316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35836"/>
          </a:xfrm>
        </p:spPr>
        <p:txBody>
          <a:bodyPr/>
          <a:lstStyle/>
          <a:p>
            <a:r>
              <a:rPr lang="en-US" dirty="0"/>
              <a:t>Little bit of matrices/calculus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>
            <a:normAutofit/>
          </a:bodyPr>
          <a:lstStyle/>
          <a:p>
            <a:r>
              <a:rPr lang="en-US" sz="2400" dirty="0"/>
              <a:t>OK, so the RSS above looked scary. Let’s use some vectors to make it look nice:</a:t>
            </a:r>
          </a:p>
          <a:p>
            <a:endParaRPr lang="en-US" sz="2400" dirty="0"/>
          </a:p>
          <a:p>
            <a:pPr lvl="1"/>
            <a:r>
              <a:rPr lang="en-US" sz="2000" dirty="0"/>
              <a:t>Make Y a vector (y</a:t>
            </a:r>
            <a:r>
              <a:rPr lang="en-US" sz="2000" baseline="-25000" dirty="0"/>
              <a:t>1</a:t>
            </a:r>
            <a:r>
              <a:rPr lang="en-US" sz="2000" dirty="0"/>
              <a:t>,…,</a:t>
            </a:r>
            <a:r>
              <a:rPr lang="en-US" sz="2000" dirty="0" err="1"/>
              <a:t>y</a:t>
            </a:r>
            <a:r>
              <a:rPr lang="en-US" sz="2000" baseline="-25000" dirty="0" err="1"/>
              <a:t>N</a:t>
            </a:r>
            <a:r>
              <a:rPr lang="en-US" sz="2000" dirty="0"/>
              <a:t>)</a:t>
            </a:r>
            <a:r>
              <a:rPr lang="en-US" sz="2000" baseline="30000" dirty="0"/>
              <a:t>T</a:t>
            </a:r>
            <a:r>
              <a:rPr lang="en-US" sz="2000" dirty="0"/>
              <a:t>. Then, make X a matrix that is N x p. Also, set </a:t>
            </a:r>
            <a:r>
              <a:rPr lang="el-GR" sz="2000" dirty="0">
                <a:cs typeface="Times New Roman" panose="02020603050405020304" pitchFamily="18" charset="0"/>
              </a:rPr>
              <a:t>β</a:t>
            </a:r>
            <a:r>
              <a:rPr lang="en-US" sz="2000" dirty="0">
                <a:cs typeface="Times New Roman" panose="02020603050405020304" pitchFamily="18" charset="0"/>
              </a:rPr>
              <a:t> =</a:t>
            </a:r>
            <a:r>
              <a:rPr lang="en-US" sz="2000" dirty="0"/>
              <a:t> (</a:t>
            </a:r>
            <a:r>
              <a:rPr lang="el-GR" sz="2000" dirty="0">
                <a:cs typeface="Times New Roman" panose="02020603050405020304" pitchFamily="18" charset="0"/>
              </a:rPr>
              <a:t>β</a:t>
            </a:r>
            <a:r>
              <a:rPr lang="en-US" sz="2000" baseline="-25000" dirty="0">
                <a:cs typeface="Times New Roman" panose="02020603050405020304" pitchFamily="18" charset="0"/>
              </a:rPr>
              <a:t>0</a:t>
            </a:r>
            <a:r>
              <a:rPr lang="en-US" sz="2000" dirty="0">
                <a:cs typeface="Times New Roman" panose="02020603050405020304" pitchFamily="18" charset="0"/>
              </a:rPr>
              <a:t>,</a:t>
            </a:r>
            <a:r>
              <a:rPr lang="en-US" sz="2000" baseline="-25000" dirty="0">
                <a:cs typeface="Times New Roman" panose="02020603050405020304" pitchFamily="18" charset="0"/>
              </a:rPr>
              <a:t> </a:t>
            </a:r>
            <a:r>
              <a:rPr lang="el-GR" sz="2000" dirty="0">
                <a:cs typeface="Times New Roman" panose="02020603050405020304" pitchFamily="18" charset="0"/>
              </a:rPr>
              <a:t>β</a:t>
            </a:r>
            <a:r>
              <a:rPr lang="en-US" sz="2000" baseline="-25000" dirty="0">
                <a:cs typeface="Times New Roman" panose="02020603050405020304" pitchFamily="18" charset="0"/>
              </a:rPr>
              <a:t>1</a:t>
            </a:r>
            <a:r>
              <a:rPr lang="en-US" sz="2000" dirty="0">
                <a:cs typeface="Times New Roman" panose="02020603050405020304" pitchFamily="18" charset="0"/>
              </a:rPr>
              <a:t>,…,</a:t>
            </a:r>
            <a:r>
              <a:rPr lang="el-GR" sz="2000" dirty="0">
                <a:cs typeface="Times New Roman" panose="02020603050405020304" pitchFamily="18" charset="0"/>
              </a:rPr>
              <a:t> β</a:t>
            </a:r>
            <a:r>
              <a:rPr lang="en-US" sz="2000" baseline="-25000" dirty="0">
                <a:cs typeface="Times New Roman" panose="02020603050405020304" pitchFamily="18" charset="0"/>
              </a:rPr>
              <a:t>p</a:t>
            </a:r>
            <a:r>
              <a:rPr lang="en-US" sz="2000" dirty="0">
                <a:cs typeface="Times New Roman" panose="02020603050405020304" pitchFamily="18" charset="0"/>
              </a:rPr>
              <a:t>)</a:t>
            </a:r>
            <a:r>
              <a:rPr lang="en-US" sz="2000" baseline="30000" dirty="0">
                <a:cs typeface="Times New Roman" panose="02020603050405020304" pitchFamily="18" charset="0"/>
              </a:rPr>
              <a:t>T</a:t>
            </a:r>
            <a:r>
              <a:rPr lang="en-US" sz="2000" dirty="0">
                <a:cs typeface="Times New Roman" panose="02020603050405020304" pitchFamily="18" charset="0"/>
              </a:rPr>
              <a:t>.</a:t>
            </a:r>
            <a:r>
              <a:rPr lang="en-US" sz="2000" baseline="-25000" dirty="0">
                <a:cs typeface="Times New Roman" panose="02020603050405020304" pitchFamily="18" charset="0"/>
              </a:rPr>
              <a:t> </a:t>
            </a:r>
            <a:r>
              <a:rPr lang="en-US" sz="2000" dirty="0"/>
              <a:t>Then, we can write the RSS above in the simple notation:</a:t>
            </a:r>
          </a:p>
          <a:p>
            <a:pPr lvl="1"/>
            <a:endParaRPr lang="en-US" sz="2000" baseline="30000" dirty="0"/>
          </a:p>
          <a:p>
            <a:pPr marL="276825" lvl="1" indent="0" algn="ctr">
              <a:buNone/>
            </a:pPr>
            <a:r>
              <a:rPr lang="en-US" sz="2000" dirty="0"/>
              <a:t>RSS = (y-X</a:t>
            </a:r>
            <a:r>
              <a:rPr lang="el-GR" sz="2000" dirty="0">
                <a:cs typeface="Times New Roman" panose="02020603050405020304" pitchFamily="18" charset="0"/>
              </a:rPr>
              <a:t>β</a:t>
            </a:r>
            <a:r>
              <a:rPr lang="en-US" sz="2000" dirty="0">
                <a:cs typeface="Times New Roman" panose="02020603050405020304" pitchFamily="18" charset="0"/>
              </a:rPr>
              <a:t>)</a:t>
            </a:r>
            <a:r>
              <a:rPr lang="en-US" sz="2000" baseline="30000" dirty="0">
                <a:cs typeface="Times New Roman" panose="02020603050405020304" pitchFamily="18" charset="0"/>
              </a:rPr>
              <a:t>T</a:t>
            </a:r>
            <a:r>
              <a:rPr lang="en-US" sz="2000" dirty="0"/>
              <a:t>(y-X</a:t>
            </a:r>
            <a:r>
              <a:rPr lang="el-GR" sz="2000" dirty="0">
                <a:cs typeface="Times New Roman" panose="02020603050405020304" pitchFamily="18" charset="0"/>
              </a:rPr>
              <a:t>β</a:t>
            </a:r>
            <a:r>
              <a:rPr lang="en-US" sz="2000" dirty="0">
                <a:cs typeface="Times New Roman" panose="02020603050405020304" pitchFamily="18" charset="0"/>
              </a:rPr>
              <a:t>)</a:t>
            </a:r>
          </a:p>
          <a:p>
            <a:pPr marL="276825" lvl="1" indent="0" algn="ctr">
              <a:buNone/>
            </a:pPr>
            <a:endParaRPr lang="en-US" sz="2000" baseline="-25000" dirty="0">
              <a:cs typeface="Times New Roman" panose="02020603050405020304" pitchFamily="18" charset="0"/>
            </a:endParaRPr>
          </a:p>
          <a:p>
            <a:pPr lvl="1"/>
            <a:r>
              <a:rPr lang="en-US" sz="2000" dirty="0">
                <a:cs typeface="Times New Roman" panose="02020603050405020304" pitchFamily="18" charset="0"/>
              </a:rPr>
              <a:t>Since we want to minimize the RSS, we can take the derivative and set it to 0. We get</a:t>
            </a:r>
          </a:p>
          <a:p>
            <a:pPr marL="276825" lvl="1" indent="0" algn="ctr">
              <a:buNone/>
            </a:pPr>
            <a:r>
              <a:rPr lang="en-US" sz="2000" dirty="0"/>
              <a:t>X</a:t>
            </a:r>
            <a:r>
              <a:rPr lang="en-US" sz="2000" baseline="30000" dirty="0"/>
              <a:t>T</a:t>
            </a:r>
            <a:r>
              <a:rPr lang="en-US" sz="2000" dirty="0"/>
              <a:t>(y-X</a:t>
            </a:r>
            <a:r>
              <a:rPr lang="el-GR" sz="2000" dirty="0">
                <a:cs typeface="Times New Roman" panose="02020603050405020304" pitchFamily="18" charset="0"/>
              </a:rPr>
              <a:t>β</a:t>
            </a:r>
            <a:r>
              <a:rPr lang="en-US" sz="2000" dirty="0">
                <a:cs typeface="Times New Roman" panose="02020603050405020304" pitchFamily="18" charset="0"/>
              </a:rPr>
              <a:t>)=0</a:t>
            </a:r>
          </a:p>
          <a:p>
            <a:pPr marL="276825" lvl="1" indent="0" algn="ctr">
              <a:buNone/>
            </a:pPr>
            <a:endParaRPr lang="en-US" sz="2000" dirty="0">
              <a:cs typeface="Times New Roman" panose="02020603050405020304" pitchFamily="18" charset="0"/>
            </a:endParaRPr>
          </a:p>
          <a:p>
            <a:pPr lvl="1"/>
            <a:r>
              <a:rPr lang="en-US" sz="2000" dirty="0">
                <a:cs typeface="Times New Roman" panose="02020603050405020304" pitchFamily="18" charset="0"/>
              </a:rPr>
              <a:t>Solving, </a:t>
            </a:r>
          </a:p>
          <a:p>
            <a:pPr lvl="1"/>
            <a:endParaRPr lang="en-US" sz="2000" dirty="0">
              <a:cs typeface="Times New Roman" panose="02020603050405020304" pitchFamily="18" charset="0"/>
            </a:endParaRPr>
          </a:p>
          <a:p>
            <a:pPr marL="276825" lvl="1" indent="0" algn="ctr">
              <a:buNone/>
            </a:pPr>
            <a:r>
              <a:rPr lang="el-GR" sz="2000" dirty="0">
                <a:cs typeface="Times New Roman" panose="02020603050405020304" pitchFamily="18" charset="0"/>
              </a:rPr>
              <a:t>β </a:t>
            </a:r>
            <a:r>
              <a:rPr lang="en-US" sz="2000" dirty="0">
                <a:cs typeface="Times New Roman" panose="02020603050405020304" pitchFamily="18" charset="0"/>
              </a:rPr>
              <a:t>=(X</a:t>
            </a:r>
            <a:r>
              <a:rPr lang="en-US" sz="2000" baseline="30000" dirty="0">
                <a:cs typeface="Times New Roman" panose="02020603050405020304" pitchFamily="18" charset="0"/>
              </a:rPr>
              <a:t>T</a:t>
            </a:r>
            <a:r>
              <a:rPr lang="en-US" sz="2000" dirty="0">
                <a:cs typeface="Times New Roman" panose="02020603050405020304" pitchFamily="18" charset="0"/>
              </a:rPr>
              <a:t>X)</a:t>
            </a:r>
            <a:r>
              <a:rPr lang="en-US" sz="2000" baseline="30000" dirty="0">
                <a:cs typeface="Times New Roman" panose="02020603050405020304" pitchFamily="18" charset="0"/>
              </a:rPr>
              <a:t>-1</a:t>
            </a:r>
            <a:r>
              <a:rPr lang="en-US" sz="2000" dirty="0">
                <a:cs typeface="Times New Roman" panose="02020603050405020304" pitchFamily="18" charset="0"/>
              </a:rPr>
              <a:t>X</a:t>
            </a:r>
            <a:r>
              <a:rPr lang="en-US" sz="2000" baseline="30000" dirty="0">
                <a:cs typeface="Times New Roman" panose="02020603050405020304" pitchFamily="18" charset="0"/>
              </a:rPr>
              <a:t>T</a:t>
            </a:r>
            <a:r>
              <a:rPr lang="en-US" sz="2000" dirty="0">
                <a:cs typeface="Times New Roman" panose="02020603050405020304" pitchFamily="18" charset="0"/>
              </a:rPr>
              <a:t>y</a:t>
            </a:r>
            <a:endParaRPr lang="en-US" sz="2000" baseline="-25000" dirty="0"/>
          </a:p>
        </p:txBody>
      </p:sp>
    </p:spTree>
    <p:extLst>
      <p:ext uri="{BB962C8B-B14F-4D97-AF65-F5344CB8AC3E}">
        <p14:creationId xmlns:p14="http://schemas.microsoft.com/office/powerpoint/2010/main" val="4461201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2F28CC-C0E3-469B-BCAF-505867C898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10002"/>
          </a:xfrm>
        </p:spPr>
        <p:txBody>
          <a:bodyPr/>
          <a:lstStyle/>
          <a:p>
            <a:r>
              <a:rPr lang="en-US" dirty="0"/>
              <a:t>A regression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39CC2C-00FF-41E5-8B47-6B45D54AD2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75128"/>
            <a:ext cx="10515600" cy="4901835"/>
          </a:xfrm>
        </p:spPr>
        <p:txBody>
          <a:bodyPr/>
          <a:lstStyle/>
          <a:p>
            <a:r>
              <a:rPr lang="en-US" sz="2400" dirty="0"/>
              <a:t>Example: Teen birth rate and poverty level data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2400" dirty="0"/>
              <a:t>Use linear regression to fit the line!</a:t>
            </a:r>
          </a:p>
          <a:p>
            <a:endParaRPr lang="en-US" dirty="0"/>
          </a:p>
        </p:txBody>
      </p:sp>
      <p:pic>
        <p:nvPicPr>
          <p:cNvPr id="1026" name="Picture 2" descr="scatterplot">
            <a:extLst>
              <a:ext uri="{FF2B5EF4-FFF2-40B4-BE49-F238E27FC236}">
                <a16:creationId xmlns:a16="http://schemas.microsoft.com/office/drawing/2014/main" id="{72E0282D-3DF8-4742-BB2E-6ABB4F604E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9716" y="1900237"/>
            <a:ext cx="4821205" cy="3197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39199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64C50-AD61-493C-B13C-7CAE09223E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76446"/>
          </a:xfrm>
        </p:spPr>
        <p:txBody>
          <a:bodyPr/>
          <a:lstStyle/>
          <a:p>
            <a:r>
              <a:rPr lang="en-US" dirty="0"/>
              <a:t>A regression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C1907B-431B-440E-B77C-4AA48898F7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2906"/>
            <a:ext cx="10515600" cy="4734057"/>
          </a:xfrm>
        </p:spPr>
        <p:txBody>
          <a:bodyPr>
            <a:normAutofit/>
          </a:bodyPr>
          <a:lstStyle/>
          <a:p>
            <a:r>
              <a:rPr lang="en-US" sz="2400" dirty="0"/>
              <a:t>After fitting the line that minimizes the RSS of training data, we can predict the birth rate given the poverty rate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BCFFDC0-54F6-45A0-BC5C-B9A63AF4B0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7874" y="2451770"/>
            <a:ext cx="6079599" cy="3725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0188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7326" y="1875235"/>
            <a:ext cx="3057349" cy="311161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10669"/>
          </a:xfrm>
        </p:spPr>
        <p:txBody>
          <a:bodyPr/>
          <a:lstStyle/>
          <a:p>
            <a:r>
              <a:rPr lang="en-US" dirty="0"/>
              <a:t>Another example: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51295"/>
            <a:ext cx="10515600" cy="4974672"/>
          </a:xfrm>
        </p:spPr>
        <p:txBody>
          <a:bodyPr>
            <a:noAutofit/>
          </a:bodyPr>
          <a:lstStyle/>
          <a:p>
            <a:r>
              <a:rPr lang="en-US" sz="1800" dirty="0"/>
              <a:t>Let’s look at a case where we’re predicting outputs Y from X</a:t>
            </a:r>
            <a:r>
              <a:rPr lang="en-US" sz="1800" baseline="-25000" dirty="0"/>
              <a:t>1</a:t>
            </a:r>
            <a:r>
              <a:rPr lang="en-US" sz="1800" dirty="0"/>
              <a:t> and X</a:t>
            </a:r>
            <a:r>
              <a:rPr lang="en-US" sz="1800" baseline="-25000" dirty="0"/>
              <a:t>2</a:t>
            </a:r>
            <a:r>
              <a:rPr lang="en-US" sz="1800" dirty="0"/>
              <a:t>.</a:t>
            </a:r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r>
              <a:rPr lang="en-US" sz="1800" dirty="0"/>
              <a:t>Our model is a plane (linear!). The training data is the points in red. The slope of the plane is chosen to minimize the distance of the plane to all the red dots.</a:t>
            </a:r>
          </a:p>
          <a:p>
            <a:endParaRPr lang="en-US" sz="1800" dirty="0"/>
          </a:p>
          <a:p>
            <a:r>
              <a:rPr lang="en-US" sz="1800" dirty="0"/>
              <a:t>Harder to visualize for more than 2 dimensions. </a:t>
            </a:r>
          </a:p>
        </p:txBody>
      </p:sp>
    </p:spTree>
    <p:extLst>
      <p:ext uri="{BB962C8B-B14F-4D97-AF65-F5344CB8AC3E}">
        <p14:creationId xmlns:p14="http://schemas.microsoft.com/office/powerpoint/2010/main" val="34633399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7B0C1-9E95-42EC-A654-0DD08BE69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18391"/>
          </a:xfrm>
        </p:spPr>
        <p:txBody>
          <a:bodyPr/>
          <a:lstStyle/>
          <a:p>
            <a:r>
              <a:rPr lang="en-US" dirty="0"/>
              <a:t>Drawback of linear prediction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78ED99-CC0E-4233-B413-ADCCE7EC3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83516"/>
            <a:ext cx="10515600" cy="4893447"/>
          </a:xfrm>
        </p:spPr>
        <p:txBody>
          <a:bodyPr>
            <a:normAutofit/>
          </a:bodyPr>
          <a:lstStyle/>
          <a:p>
            <a:r>
              <a:rPr lang="en-US" sz="2400" dirty="0"/>
              <a:t>Not all relationship are linear in real life (probably most of them are not)</a:t>
            </a:r>
          </a:p>
          <a:p>
            <a:endParaRPr lang="en-US" sz="2400" dirty="0"/>
          </a:p>
          <a:p>
            <a:r>
              <a:rPr lang="en-US" sz="2400" dirty="0"/>
              <a:t>Linear prediction on its own works poorly on data with high dimensions (some information are less important than others)</a:t>
            </a:r>
          </a:p>
          <a:p>
            <a:endParaRPr lang="en-US" sz="2400" dirty="0"/>
          </a:p>
          <a:p>
            <a:r>
              <a:rPr lang="en-US" sz="2400" dirty="0"/>
              <a:t>Need other learning algorithms for those data, e.g. , dimension reduction methods, random forest, neural networks</a:t>
            </a:r>
          </a:p>
        </p:txBody>
      </p:sp>
    </p:spTree>
    <p:extLst>
      <p:ext uri="{BB962C8B-B14F-4D97-AF65-F5344CB8AC3E}">
        <p14:creationId xmlns:p14="http://schemas.microsoft.com/office/powerpoint/2010/main" val="24469169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6E9ED-DDEE-423F-B6BB-B874655290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02281"/>
          </a:xfrm>
        </p:spPr>
        <p:txBody>
          <a:bodyPr/>
          <a:lstStyle/>
          <a:p>
            <a:r>
              <a:rPr lang="en-US" dirty="0"/>
              <a:t>An introduction to perceptron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B14C78-3DA3-43E8-B0E7-2E752F5D63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6462"/>
            <a:ext cx="10515600" cy="4700501"/>
          </a:xfrm>
        </p:spPr>
        <p:txBody>
          <a:bodyPr/>
          <a:lstStyle/>
          <a:p>
            <a:r>
              <a:rPr lang="en-US" dirty="0"/>
              <a:t>Perceptron is similar to linear regression. It is originally designed for binary classification problem.</a:t>
            </a:r>
          </a:p>
          <a:p>
            <a:endParaRPr lang="en-US" dirty="0"/>
          </a:p>
          <a:p>
            <a:r>
              <a:rPr lang="en-US" dirty="0"/>
              <a:t>The perceptron</a:t>
            </a:r>
          </a:p>
          <a:p>
            <a:pPr lvl="1"/>
            <a:r>
              <a:rPr lang="en-US" dirty="0"/>
              <a:t>A linear model for classification</a:t>
            </a:r>
          </a:p>
          <a:p>
            <a:pPr lvl="1"/>
            <a:r>
              <a:rPr lang="en-US" dirty="0"/>
              <a:t>An algorithm to learn feature weights given labeled data</a:t>
            </a:r>
          </a:p>
          <a:p>
            <a:pPr lvl="2"/>
            <a:r>
              <a:rPr lang="en-US" dirty="0"/>
              <a:t>Online algorithm</a:t>
            </a:r>
          </a:p>
          <a:p>
            <a:pPr lvl="2"/>
            <a:r>
              <a:rPr lang="en-US" dirty="0"/>
              <a:t>Error-driven	</a:t>
            </a:r>
          </a:p>
          <a:p>
            <a:pPr lvl="1"/>
            <a:r>
              <a:rPr lang="en-US" dirty="0"/>
              <a:t>The basis of modern deep neural network, perceptron is a good introduction to deep learning (covered in tomorrow)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78364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>
                <a:ea typeface="+mj-ea"/>
                <a:cs typeface="+mj-cs"/>
              </a:rPr>
              <a:t>Perceptron Learning Algorithm</a:t>
            </a:r>
          </a:p>
        </p:txBody>
      </p:sp>
      <p:sp>
        <p:nvSpPr>
          <p:cNvPr id="2765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dirty="0">
                <a:ea typeface="ＭＳ Ｐゴシック" pitchFamily="1" charset="-128"/>
                <a:cs typeface="ＭＳ Ｐゴシック" pitchFamily="1" charset="-128"/>
              </a:rPr>
              <a:t>First neural network learning model in the 1960’s</a:t>
            </a:r>
          </a:p>
          <a:p>
            <a:pPr eaLnBrk="1" hangingPunct="1"/>
            <a:r>
              <a:rPr lang="en-US" dirty="0">
                <a:ea typeface="ＭＳ Ｐゴシック" pitchFamily="1" charset="-128"/>
                <a:cs typeface="ＭＳ Ｐゴシック" pitchFamily="1" charset="-128"/>
              </a:rPr>
              <a:t>Simple and limited (single layer models)</a:t>
            </a:r>
          </a:p>
          <a:p>
            <a:pPr eaLnBrk="1" hangingPunct="1"/>
            <a:r>
              <a:rPr lang="en-US" dirty="0">
                <a:ea typeface="ＭＳ Ｐゴシック" pitchFamily="1" charset="-128"/>
                <a:cs typeface="ＭＳ Ｐゴシック" pitchFamily="1" charset="-128"/>
              </a:rPr>
              <a:t>Basic concepts are similar for multi-layer models so this is a good learning tool</a:t>
            </a:r>
          </a:p>
          <a:p>
            <a:pPr eaLnBrk="1" hangingPunct="1"/>
            <a:r>
              <a:rPr lang="en-US" dirty="0">
                <a:ea typeface="ＭＳ Ｐゴシック" pitchFamily="1" charset="-128"/>
                <a:cs typeface="ＭＳ Ｐゴシック" pitchFamily="1" charset="-128"/>
              </a:rPr>
              <a:t>Still used in current applications (modems, etc.)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4" name="Rectangle 53"/>
          <p:cNvSpPr>
            <a:spLocks noChangeArrowheads="1"/>
          </p:cNvSpPr>
          <p:nvPr/>
        </p:nvSpPr>
        <p:spPr bwMode="auto">
          <a:xfrm>
            <a:off x="5156200" y="2054225"/>
            <a:ext cx="685800" cy="4143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Perceptron Node – Threshold Logic Unit</a:t>
            </a:r>
          </a:p>
        </p:txBody>
      </p:sp>
      <p:sp>
        <p:nvSpPr>
          <p:cNvPr id="48136" name="Rectangle 5"/>
          <p:cNvSpPr>
            <a:spLocks noChangeArrowheads="1"/>
          </p:cNvSpPr>
          <p:nvPr/>
        </p:nvSpPr>
        <p:spPr bwMode="auto">
          <a:xfrm>
            <a:off x="3790950" y="1790700"/>
            <a:ext cx="91440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8137" name="Oval 52"/>
          <p:cNvSpPr>
            <a:spLocks noChangeArrowheads="1"/>
          </p:cNvSpPr>
          <p:nvPr/>
        </p:nvSpPr>
        <p:spPr bwMode="auto">
          <a:xfrm>
            <a:off x="6680200" y="2444750"/>
            <a:ext cx="990600" cy="9906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138" name="Line 56"/>
          <p:cNvSpPr>
            <a:spLocks noChangeShapeType="1"/>
          </p:cNvSpPr>
          <p:nvPr/>
        </p:nvSpPr>
        <p:spPr bwMode="auto">
          <a:xfrm>
            <a:off x="5842001" y="2265363"/>
            <a:ext cx="868363" cy="4810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139" name="Line 57"/>
          <p:cNvSpPr>
            <a:spLocks noChangeShapeType="1"/>
          </p:cNvSpPr>
          <p:nvPr/>
        </p:nvSpPr>
        <p:spPr bwMode="auto">
          <a:xfrm>
            <a:off x="5842001" y="2901950"/>
            <a:ext cx="83661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140" name="Line 58"/>
          <p:cNvSpPr>
            <a:spLocks noChangeShapeType="1"/>
          </p:cNvSpPr>
          <p:nvPr/>
        </p:nvSpPr>
        <p:spPr bwMode="auto">
          <a:xfrm flipV="1">
            <a:off x="5842000" y="3149600"/>
            <a:ext cx="88265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141" name="Line 62"/>
          <p:cNvSpPr>
            <a:spLocks noChangeShapeType="1"/>
          </p:cNvSpPr>
          <p:nvPr/>
        </p:nvSpPr>
        <p:spPr bwMode="auto">
          <a:xfrm>
            <a:off x="4165600" y="2265363"/>
            <a:ext cx="990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142" name="Line 63"/>
          <p:cNvSpPr>
            <a:spLocks noChangeShapeType="1"/>
          </p:cNvSpPr>
          <p:nvPr/>
        </p:nvSpPr>
        <p:spPr bwMode="auto">
          <a:xfrm>
            <a:off x="4165600" y="2901950"/>
            <a:ext cx="990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143" name="Line 64"/>
          <p:cNvSpPr>
            <a:spLocks noChangeShapeType="1"/>
          </p:cNvSpPr>
          <p:nvPr/>
        </p:nvSpPr>
        <p:spPr bwMode="auto">
          <a:xfrm>
            <a:off x="4165600" y="3606800"/>
            <a:ext cx="990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144" name="Text Box 68"/>
          <p:cNvSpPr txBox="1">
            <a:spLocks noChangeArrowheads="1"/>
          </p:cNvSpPr>
          <p:nvPr/>
        </p:nvSpPr>
        <p:spPr bwMode="auto">
          <a:xfrm>
            <a:off x="3790950" y="2054225"/>
            <a:ext cx="38183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000" i="1"/>
              <a:t>x</a:t>
            </a:r>
            <a:r>
              <a:rPr lang="en-US" sz="2000" baseline="-25000"/>
              <a:t>1</a:t>
            </a:r>
            <a:endParaRPr lang="en-US" sz="2000"/>
          </a:p>
        </p:txBody>
      </p:sp>
      <p:sp>
        <p:nvSpPr>
          <p:cNvPr id="48145" name="Text Box 69"/>
          <p:cNvSpPr txBox="1">
            <a:spLocks noChangeArrowheads="1"/>
          </p:cNvSpPr>
          <p:nvPr/>
        </p:nvSpPr>
        <p:spPr bwMode="auto">
          <a:xfrm>
            <a:off x="3790950" y="3411538"/>
            <a:ext cx="38343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000" i="1"/>
              <a:t>x</a:t>
            </a:r>
            <a:r>
              <a:rPr lang="en-US" sz="2000" i="1" baseline="-25000"/>
              <a:t>n</a:t>
            </a:r>
            <a:endParaRPr lang="en-US" sz="2000"/>
          </a:p>
        </p:txBody>
      </p:sp>
      <p:sp>
        <p:nvSpPr>
          <p:cNvPr id="48146" name="Text Box 70"/>
          <p:cNvSpPr txBox="1">
            <a:spLocks noChangeArrowheads="1"/>
          </p:cNvSpPr>
          <p:nvPr/>
        </p:nvSpPr>
        <p:spPr bwMode="auto">
          <a:xfrm>
            <a:off x="3790950" y="2693988"/>
            <a:ext cx="38183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000" i="1"/>
              <a:t>x</a:t>
            </a:r>
            <a:r>
              <a:rPr lang="en-US" sz="2000" baseline="-25000"/>
              <a:t>2</a:t>
            </a:r>
            <a:endParaRPr lang="en-US" sz="2000"/>
          </a:p>
        </p:txBody>
      </p:sp>
      <p:sp>
        <p:nvSpPr>
          <p:cNvPr id="48147" name="Text Box 71"/>
          <p:cNvSpPr txBox="1">
            <a:spLocks noChangeArrowheads="1"/>
          </p:cNvSpPr>
          <p:nvPr/>
        </p:nvSpPr>
        <p:spPr bwMode="auto">
          <a:xfrm>
            <a:off x="5308600" y="2069068"/>
            <a:ext cx="425450" cy="36933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i="1" dirty="0"/>
              <a:t>w</a:t>
            </a:r>
            <a:r>
              <a:rPr lang="en-US" baseline="-25000" dirty="0"/>
              <a:t>1</a:t>
            </a:r>
            <a:endParaRPr lang="en-US" dirty="0"/>
          </a:p>
        </p:txBody>
      </p:sp>
      <p:sp>
        <p:nvSpPr>
          <p:cNvPr id="48148" name="Rectangle 76"/>
          <p:cNvSpPr>
            <a:spLocks noChangeArrowheads="1"/>
          </p:cNvSpPr>
          <p:nvPr/>
        </p:nvSpPr>
        <p:spPr bwMode="auto">
          <a:xfrm>
            <a:off x="5156200" y="2693989"/>
            <a:ext cx="685800" cy="4143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149" name="Text Box 77"/>
          <p:cNvSpPr txBox="1">
            <a:spLocks noChangeArrowheads="1"/>
          </p:cNvSpPr>
          <p:nvPr/>
        </p:nvSpPr>
        <p:spPr bwMode="auto">
          <a:xfrm>
            <a:off x="5308600" y="2717801"/>
            <a:ext cx="425450" cy="36671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i="1"/>
              <a:t>w</a:t>
            </a:r>
            <a:r>
              <a:rPr lang="en-US" baseline="-25000"/>
              <a:t>2</a:t>
            </a:r>
            <a:endParaRPr lang="en-US"/>
          </a:p>
        </p:txBody>
      </p:sp>
      <p:sp>
        <p:nvSpPr>
          <p:cNvPr id="48150" name="Rectangle 78"/>
          <p:cNvSpPr>
            <a:spLocks noChangeArrowheads="1"/>
          </p:cNvSpPr>
          <p:nvPr/>
        </p:nvSpPr>
        <p:spPr bwMode="auto">
          <a:xfrm>
            <a:off x="5156200" y="3435350"/>
            <a:ext cx="685800" cy="4143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151" name="Text Box 79"/>
          <p:cNvSpPr txBox="1">
            <a:spLocks noChangeArrowheads="1"/>
          </p:cNvSpPr>
          <p:nvPr/>
        </p:nvSpPr>
        <p:spPr bwMode="auto">
          <a:xfrm>
            <a:off x="5308600" y="3452813"/>
            <a:ext cx="425450" cy="3683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i="1"/>
              <a:t>w</a:t>
            </a:r>
            <a:r>
              <a:rPr lang="en-US" i="1" baseline="-25000"/>
              <a:t>n</a:t>
            </a:r>
            <a:endParaRPr lang="en-US"/>
          </a:p>
        </p:txBody>
      </p:sp>
      <p:sp>
        <p:nvSpPr>
          <p:cNvPr id="48152" name="Line 80"/>
          <p:cNvSpPr>
            <a:spLocks noChangeShapeType="1"/>
          </p:cNvSpPr>
          <p:nvPr/>
        </p:nvSpPr>
        <p:spPr bwMode="auto">
          <a:xfrm>
            <a:off x="7670800" y="2901950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153" name="Text Box 81"/>
          <p:cNvSpPr txBox="1">
            <a:spLocks noChangeArrowheads="1"/>
          </p:cNvSpPr>
          <p:nvPr/>
        </p:nvSpPr>
        <p:spPr bwMode="auto">
          <a:xfrm>
            <a:off x="8188325" y="2693988"/>
            <a:ext cx="27603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i="1"/>
              <a:t>z</a:t>
            </a:r>
            <a:endParaRPr lang="en-US"/>
          </a:p>
        </p:txBody>
      </p:sp>
      <p:graphicFrame>
        <p:nvGraphicFramePr>
          <p:cNvPr id="48130" name="Object 2"/>
          <p:cNvGraphicFramePr>
            <a:graphicFrameLocks noChangeAspect="1"/>
          </p:cNvGraphicFramePr>
          <p:nvPr/>
        </p:nvGraphicFramePr>
        <p:xfrm>
          <a:off x="7107238" y="2786064"/>
          <a:ext cx="188912" cy="231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14300" imgH="139700" progId="Equation.3">
                  <p:embed/>
                </p:oleObj>
              </mc:Choice>
              <mc:Fallback>
                <p:oleObj name="Equation" r:id="rId3" imgW="114300" imgH="139700" progId="Equation.3">
                  <p:embed/>
                  <p:pic>
                    <p:nvPicPr>
                      <p:cNvPr id="4813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07238" y="2786064"/>
                        <a:ext cx="188912" cy="2317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131" name="Object 3"/>
          <p:cNvGraphicFramePr>
            <a:graphicFrameLocks noChangeAspect="1"/>
          </p:cNvGraphicFramePr>
          <p:nvPr/>
        </p:nvGraphicFramePr>
        <p:xfrm>
          <a:off x="7086601" y="4460875"/>
          <a:ext cx="2522537" cy="1517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498997" imgH="889397" progId="Equation.3">
                  <p:embed/>
                </p:oleObj>
              </mc:Choice>
              <mc:Fallback>
                <p:oleObj name="Equation" r:id="rId5" imgW="1498997" imgH="889397" progId="Equation.3">
                  <p:embed/>
                  <p:pic>
                    <p:nvPicPr>
                      <p:cNvPr id="48131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86601" y="4460875"/>
                        <a:ext cx="2522537" cy="1517650"/>
                      </a:xfrm>
                      <a:prstGeom prst="rect">
                        <a:avLst/>
                      </a:prstGeom>
                      <a:solidFill>
                        <a:schemeClr val="accent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bg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 Box 77"/>
              <p:cNvSpPr txBox="1">
                <a:spLocks noChangeArrowheads="1"/>
              </p:cNvSpPr>
              <p:nvPr/>
            </p:nvSpPr>
            <p:spPr bwMode="auto">
              <a:xfrm>
                <a:off x="6969261" y="2725285"/>
                <a:ext cx="425450" cy="366713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 Box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969261" y="2725285"/>
                <a:ext cx="425450" cy="36671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3B021B3-DE93-4AB7-8A18-CF5F1CED8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295F9F-739B-444C-87A5-D39CDFF8CF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56032"/>
            <a:ext cx="10506456" cy="1014984"/>
          </a:xfrm>
        </p:spPr>
        <p:txBody>
          <a:bodyPr anchor="b">
            <a:normAutofit/>
          </a:bodyPr>
          <a:lstStyle/>
          <a:p>
            <a:r>
              <a:rPr lang="en-US" dirty="0"/>
              <a:t>What is machine learning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1634502"/>
            <a:ext cx="10451592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1538176"/>
            <a:ext cx="1873457" cy="1098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15A0A04-46BB-4033-B9E3-C9F73C9D42F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96136450"/>
              </p:ext>
            </p:extLst>
          </p:nvPr>
        </p:nvGraphicFramePr>
        <p:xfrm>
          <a:off x="838200" y="1926266"/>
          <a:ext cx="10515600" cy="43575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172777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4" name="Rectangle 53"/>
          <p:cNvSpPr>
            <a:spLocks noChangeArrowheads="1"/>
          </p:cNvSpPr>
          <p:nvPr/>
        </p:nvSpPr>
        <p:spPr bwMode="auto">
          <a:xfrm>
            <a:off x="5156200" y="2054225"/>
            <a:ext cx="685800" cy="4143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Perceptron Node – Threshold Logic Unit</a:t>
            </a:r>
          </a:p>
        </p:txBody>
      </p:sp>
      <p:sp>
        <p:nvSpPr>
          <p:cNvPr id="48136" name="Rectangle 5"/>
          <p:cNvSpPr>
            <a:spLocks noChangeArrowheads="1"/>
          </p:cNvSpPr>
          <p:nvPr/>
        </p:nvSpPr>
        <p:spPr bwMode="auto">
          <a:xfrm>
            <a:off x="3790950" y="1790700"/>
            <a:ext cx="91440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8137" name="Oval 52"/>
          <p:cNvSpPr>
            <a:spLocks noChangeArrowheads="1"/>
          </p:cNvSpPr>
          <p:nvPr/>
        </p:nvSpPr>
        <p:spPr bwMode="auto">
          <a:xfrm>
            <a:off x="6680200" y="2444750"/>
            <a:ext cx="990600" cy="9906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138" name="Line 56"/>
          <p:cNvSpPr>
            <a:spLocks noChangeShapeType="1"/>
          </p:cNvSpPr>
          <p:nvPr/>
        </p:nvSpPr>
        <p:spPr bwMode="auto">
          <a:xfrm>
            <a:off x="5842001" y="2265363"/>
            <a:ext cx="868363" cy="4810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139" name="Line 57"/>
          <p:cNvSpPr>
            <a:spLocks noChangeShapeType="1"/>
          </p:cNvSpPr>
          <p:nvPr/>
        </p:nvSpPr>
        <p:spPr bwMode="auto">
          <a:xfrm>
            <a:off x="5842001" y="2901950"/>
            <a:ext cx="83661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140" name="Line 58"/>
          <p:cNvSpPr>
            <a:spLocks noChangeShapeType="1"/>
          </p:cNvSpPr>
          <p:nvPr/>
        </p:nvSpPr>
        <p:spPr bwMode="auto">
          <a:xfrm flipV="1">
            <a:off x="5842000" y="3149600"/>
            <a:ext cx="88265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141" name="Line 62"/>
          <p:cNvSpPr>
            <a:spLocks noChangeShapeType="1"/>
          </p:cNvSpPr>
          <p:nvPr/>
        </p:nvSpPr>
        <p:spPr bwMode="auto">
          <a:xfrm>
            <a:off x="4165600" y="2265363"/>
            <a:ext cx="990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142" name="Line 63"/>
          <p:cNvSpPr>
            <a:spLocks noChangeShapeType="1"/>
          </p:cNvSpPr>
          <p:nvPr/>
        </p:nvSpPr>
        <p:spPr bwMode="auto">
          <a:xfrm>
            <a:off x="4165600" y="2901950"/>
            <a:ext cx="990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143" name="Line 64"/>
          <p:cNvSpPr>
            <a:spLocks noChangeShapeType="1"/>
          </p:cNvSpPr>
          <p:nvPr/>
        </p:nvSpPr>
        <p:spPr bwMode="auto">
          <a:xfrm>
            <a:off x="4165600" y="3606800"/>
            <a:ext cx="990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144" name="Text Box 68"/>
          <p:cNvSpPr txBox="1">
            <a:spLocks noChangeArrowheads="1"/>
          </p:cNvSpPr>
          <p:nvPr/>
        </p:nvSpPr>
        <p:spPr bwMode="auto">
          <a:xfrm>
            <a:off x="3790950" y="2054225"/>
            <a:ext cx="38183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000" i="1"/>
              <a:t>x</a:t>
            </a:r>
            <a:r>
              <a:rPr lang="en-US" sz="2000" baseline="-25000"/>
              <a:t>1</a:t>
            </a:r>
            <a:endParaRPr lang="en-US" sz="2000"/>
          </a:p>
        </p:txBody>
      </p:sp>
      <p:sp>
        <p:nvSpPr>
          <p:cNvPr id="48145" name="Text Box 69"/>
          <p:cNvSpPr txBox="1">
            <a:spLocks noChangeArrowheads="1"/>
          </p:cNvSpPr>
          <p:nvPr/>
        </p:nvSpPr>
        <p:spPr bwMode="auto">
          <a:xfrm>
            <a:off x="3790950" y="3411538"/>
            <a:ext cx="38343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000" i="1"/>
              <a:t>x</a:t>
            </a:r>
            <a:r>
              <a:rPr lang="en-US" sz="2000" i="1" baseline="-25000"/>
              <a:t>n</a:t>
            </a:r>
            <a:endParaRPr lang="en-US" sz="2000"/>
          </a:p>
        </p:txBody>
      </p:sp>
      <p:sp>
        <p:nvSpPr>
          <p:cNvPr id="48146" name="Text Box 70"/>
          <p:cNvSpPr txBox="1">
            <a:spLocks noChangeArrowheads="1"/>
          </p:cNvSpPr>
          <p:nvPr/>
        </p:nvSpPr>
        <p:spPr bwMode="auto">
          <a:xfrm>
            <a:off x="3790950" y="2693988"/>
            <a:ext cx="38183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000" i="1"/>
              <a:t>x</a:t>
            </a:r>
            <a:r>
              <a:rPr lang="en-US" sz="2000" baseline="-25000"/>
              <a:t>2</a:t>
            </a:r>
            <a:endParaRPr lang="en-US" sz="2000"/>
          </a:p>
        </p:txBody>
      </p:sp>
      <p:sp>
        <p:nvSpPr>
          <p:cNvPr id="48147" name="Text Box 71"/>
          <p:cNvSpPr txBox="1">
            <a:spLocks noChangeArrowheads="1"/>
          </p:cNvSpPr>
          <p:nvPr/>
        </p:nvSpPr>
        <p:spPr bwMode="auto">
          <a:xfrm>
            <a:off x="5308600" y="2071688"/>
            <a:ext cx="425450" cy="36671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i="1"/>
              <a:t>w</a:t>
            </a:r>
            <a:r>
              <a:rPr lang="en-US" baseline="-25000"/>
              <a:t>1</a:t>
            </a:r>
            <a:endParaRPr lang="en-US"/>
          </a:p>
        </p:txBody>
      </p:sp>
      <p:sp>
        <p:nvSpPr>
          <p:cNvPr id="48148" name="Rectangle 76"/>
          <p:cNvSpPr>
            <a:spLocks noChangeArrowheads="1"/>
          </p:cNvSpPr>
          <p:nvPr/>
        </p:nvSpPr>
        <p:spPr bwMode="auto">
          <a:xfrm>
            <a:off x="5156200" y="2693989"/>
            <a:ext cx="685800" cy="4143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149" name="Text Box 77"/>
          <p:cNvSpPr txBox="1">
            <a:spLocks noChangeArrowheads="1"/>
          </p:cNvSpPr>
          <p:nvPr/>
        </p:nvSpPr>
        <p:spPr bwMode="auto">
          <a:xfrm>
            <a:off x="5308600" y="2717801"/>
            <a:ext cx="425450" cy="36671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i="1" dirty="0"/>
              <a:t>w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48150" name="Rectangle 78"/>
          <p:cNvSpPr>
            <a:spLocks noChangeArrowheads="1"/>
          </p:cNvSpPr>
          <p:nvPr/>
        </p:nvSpPr>
        <p:spPr bwMode="auto">
          <a:xfrm>
            <a:off x="5156200" y="3435350"/>
            <a:ext cx="685800" cy="4143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151" name="Text Box 79"/>
          <p:cNvSpPr txBox="1">
            <a:spLocks noChangeArrowheads="1"/>
          </p:cNvSpPr>
          <p:nvPr/>
        </p:nvSpPr>
        <p:spPr bwMode="auto">
          <a:xfrm>
            <a:off x="5308600" y="3452813"/>
            <a:ext cx="425450" cy="3683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i="1"/>
              <a:t>w</a:t>
            </a:r>
            <a:r>
              <a:rPr lang="en-US" i="1" baseline="-25000"/>
              <a:t>n</a:t>
            </a:r>
            <a:endParaRPr lang="en-US"/>
          </a:p>
        </p:txBody>
      </p:sp>
      <p:sp>
        <p:nvSpPr>
          <p:cNvPr id="48152" name="Line 80"/>
          <p:cNvSpPr>
            <a:spLocks noChangeShapeType="1"/>
          </p:cNvSpPr>
          <p:nvPr/>
        </p:nvSpPr>
        <p:spPr bwMode="auto">
          <a:xfrm>
            <a:off x="7670800" y="2901950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153" name="Text Box 81"/>
          <p:cNvSpPr txBox="1">
            <a:spLocks noChangeArrowheads="1"/>
          </p:cNvSpPr>
          <p:nvPr/>
        </p:nvSpPr>
        <p:spPr bwMode="auto">
          <a:xfrm>
            <a:off x="8188325" y="2693988"/>
            <a:ext cx="27603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i="1"/>
              <a:t>z</a:t>
            </a:r>
            <a:endParaRPr lang="en-US"/>
          </a:p>
        </p:txBody>
      </p:sp>
      <p:graphicFrame>
        <p:nvGraphicFramePr>
          <p:cNvPr id="48131" name="Object 3"/>
          <p:cNvGraphicFramePr>
            <a:graphicFrameLocks noChangeAspect="1"/>
          </p:cNvGraphicFramePr>
          <p:nvPr/>
        </p:nvGraphicFramePr>
        <p:xfrm>
          <a:off x="7086601" y="4460875"/>
          <a:ext cx="2522537" cy="1517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498997" imgH="889397" progId="Equation.3">
                  <p:embed/>
                </p:oleObj>
              </mc:Choice>
              <mc:Fallback>
                <p:oleObj name="Equation" r:id="rId3" imgW="1498997" imgH="889397" progId="Equation.3">
                  <p:embed/>
                  <p:pic>
                    <p:nvPicPr>
                      <p:cNvPr id="48131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86601" y="4460875"/>
                        <a:ext cx="2522537" cy="1517650"/>
                      </a:xfrm>
                      <a:prstGeom prst="rect">
                        <a:avLst/>
                      </a:prstGeom>
                      <a:solidFill>
                        <a:schemeClr val="accent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bg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TextBox 25"/>
          <p:cNvSpPr txBox="1"/>
          <p:nvPr/>
        </p:nvSpPr>
        <p:spPr>
          <a:xfrm>
            <a:off x="1905000" y="4648200"/>
            <a:ext cx="44958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/>
              <a:buChar char="•"/>
            </a:pPr>
            <a:r>
              <a:rPr lang="en-US" sz="2000" dirty="0"/>
              <a:t> Learn weights such that an objective function is maximized.</a:t>
            </a:r>
          </a:p>
          <a:p>
            <a:pPr>
              <a:buFont typeface="Arial"/>
              <a:buChar char="•"/>
            </a:pPr>
            <a:r>
              <a:rPr lang="en-US" sz="2000" dirty="0"/>
              <a:t> What objective function should we use?</a:t>
            </a:r>
          </a:p>
          <a:p>
            <a:pPr>
              <a:buFont typeface="Arial"/>
              <a:buChar char="•"/>
            </a:pPr>
            <a:r>
              <a:rPr lang="en-US" sz="2000" dirty="0"/>
              <a:t> What learning algorithm should we use?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 Box 77"/>
              <p:cNvSpPr txBox="1">
                <a:spLocks noChangeArrowheads="1"/>
              </p:cNvSpPr>
              <p:nvPr/>
            </p:nvSpPr>
            <p:spPr bwMode="auto">
              <a:xfrm>
                <a:off x="6969261" y="2725285"/>
                <a:ext cx="425450" cy="366713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 Box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969261" y="2725285"/>
                <a:ext cx="425450" cy="36671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>
                <a:ea typeface="+mj-ea"/>
                <a:cs typeface="+mj-cs"/>
              </a:rPr>
              <a:t>Perceptron Learning Algorithm</a:t>
            </a:r>
          </a:p>
        </p:txBody>
      </p:sp>
      <p:sp>
        <p:nvSpPr>
          <p:cNvPr id="31750" name="Rectangle 4"/>
          <p:cNvSpPr>
            <a:spLocks noChangeArrowheads="1"/>
          </p:cNvSpPr>
          <p:nvPr/>
        </p:nvSpPr>
        <p:spPr bwMode="auto">
          <a:xfrm>
            <a:off x="5156200" y="2054225"/>
            <a:ext cx="685800" cy="4143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751" name="Oval 5"/>
          <p:cNvSpPr>
            <a:spLocks noChangeArrowheads="1"/>
          </p:cNvSpPr>
          <p:nvPr/>
        </p:nvSpPr>
        <p:spPr bwMode="auto">
          <a:xfrm>
            <a:off x="6680200" y="2444750"/>
            <a:ext cx="990600" cy="9906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752" name="Line 6"/>
          <p:cNvSpPr>
            <a:spLocks noChangeShapeType="1"/>
          </p:cNvSpPr>
          <p:nvPr/>
        </p:nvSpPr>
        <p:spPr bwMode="auto">
          <a:xfrm>
            <a:off x="5842001" y="2265363"/>
            <a:ext cx="868363" cy="4810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753" name="Line 8"/>
          <p:cNvSpPr>
            <a:spLocks noChangeShapeType="1"/>
          </p:cNvSpPr>
          <p:nvPr/>
        </p:nvSpPr>
        <p:spPr bwMode="auto">
          <a:xfrm flipV="1">
            <a:off x="5842000" y="3149600"/>
            <a:ext cx="88265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754" name="Line 9"/>
          <p:cNvSpPr>
            <a:spLocks noChangeShapeType="1"/>
          </p:cNvSpPr>
          <p:nvPr/>
        </p:nvSpPr>
        <p:spPr bwMode="auto">
          <a:xfrm>
            <a:off x="4165600" y="2265363"/>
            <a:ext cx="990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755" name="Line 11"/>
          <p:cNvSpPr>
            <a:spLocks noChangeShapeType="1"/>
          </p:cNvSpPr>
          <p:nvPr/>
        </p:nvSpPr>
        <p:spPr bwMode="auto">
          <a:xfrm>
            <a:off x="4165600" y="3606800"/>
            <a:ext cx="990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756" name="Text Box 12"/>
          <p:cNvSpPr txBox="1">
            <a:spLocks noChangeArrowheads="1"/>
          </p:cNvSpPr>
          <p:nvPr/>
        </p:nvSpPr>
        <p:spPr bwMode="auto">
          <a:xfrm>
            <a:off x="3790951" y="2054226"/>
            <a:ext cx="37941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000" i="1"/>
              <a:t>x</a:t>
            </a:r>
            <a:r>
              <a:rPr lang="en-US" sz="2000" baseline="-25000"/>
              <a:t>1</a:t>
            </a:r>
            <a:endParaRPr lang="en-US" sz="2000"/>
          </a:p>
        </p:txBody>
      </p:sp>
      <p:sp>
        <p:nvSpPr>
          <p:cNvPr id="31757" name="Text Box 13"/>
          <p:cNvSpPr txBox="1">
            <a:spLocks noChangeArrowheads="1"/>
          </p:cNvSpPr>
          <p:nvPr/>
        </p:nvSpPr>
        <p:spPr bwMode="auto">
          <a:xfrm>
            <a:off x="3790951" y="3411539"/>
            <a:ext cx="37941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000" i="1"/>
              <a:t>x</a:t>
            </a:r>
            <a:r>
              <a:rPr lang="en-US" sz="2000" baseline="-25000"/>
              <a:t>2</a:t>
            </a:r>
            <a:endParaRPr lang="en-US" sz="2000"/>
          </a:p>
        </p:txBody>
      </p:sp>
      <p:sp>
        <p:nvSpPr>
          <p:cNvPr id="31758" name="Rectangle 18"/>
          <p:cNvSpPr>
            <a:spLocks noChangeArrowheads="1"/>
          </p:cNvSpPr>
          <p:nvPr/>
        </p:nvSpPr>
        <p:spPr bwMode="auto">
          <a:xfrm>
            <a:off x="5156200" y="3435350"/>
            <a:ext cx="685800" cy="4143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759" name="Line 20"/>
          <p:cNvSpPr>
            <a:spLocks noChangeShapeType="1"/>
          </p:cNvSpPr>
          <p:nvPr/>
        </p:nvSpPr>
        <p:spPr bwMode="auto">
          <a:xfrm>
            <a:off x="7670800" y="2901950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760" name="Text Box 21"/>
          <p:cNvSpPr txBox="1">
            <a:spLocks noChangeArrowheads="1"/>
          </p:cNvSpPr>
          <p:nvPr/>
        </p:nvSpPr>
        <p:spPr bwMode="auto">
          <a:xfrm>
            <a:off x="8188325" y="2693988"/>
            <a:ext cx="27603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i="1"/>
              <a:t>z</a:t>
            </a:r>
            <a:endParaRPr lang="en-US"/>
          </a:p>
        </p:txBody>
      </p:sp>
      <p:graphicFrame>
        <p:nvGraphicFramePr>
          <p:cNvPr id="31746" name="Object 2"/>
          <p:cNvGraphicFramePr>
            <a:graphicFrameLocks noChangeAspect="1"/>
          </p:cNvGraphicFramePr>
          <p:nvPr/>
        </p:nvGraphicFramePr>
        <p:xfrm>
          <a:off x="4408489" y="4460875"/>
          <a:ext cx="2522537" cy="1517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498997" imgH="889397" progId="Equation.3">
                  <p:embed/>
                </p:oleObj>
              </mc:Choice>
              <mc:Fallback>
                <p:oleObj name="Equation" r:id="rId3" imgW="1498997" imgH="889397" progId="Equation.3">
                  <p:embed/>
                  <p:pic>
                    <p:nvPicPr>
                      <p:cNvPr id="31746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08489" y="4460875"/>
                        <a:ext cx="2522537" cy="1517650"/>
                      </a:xfrm>
                      <a:prstGeom prst="rect">
                        <a:avLst/>
                      </a:prstGeom>
                      <a:solidFill>
                        <a:schemeClr val="accent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bg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056" name="Text Box 24"/>
          <p:cNvSpPr txBox="1">
            <a:spLocks noChangeArrowheads="1"/>
          </p:cNvSpPr>
          <p:nvPr/>
        </p:nvSpPr>
        <p:spPr bwMode="auto">
          <a:xfrm>
            <a:off x="5334000" y="2071688"/>
            <a:ext cx="37863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000"/>
              <a:t>.4</a:t>
            </a:r>
          </a:p>
        </p:txBody>
      </p:sp>
      <p:sp>
        <p:nvSpPr>
          <p:cNvPr id="44057" name="Text Box 25"/>
          <p:cNvSpPr txBox="1">
            <a:spLocks noChangeArrowheads="1"/>
          </p:cNvSpPr>
          <p:nvPr/>
        </p:nvSpPr>
        <p:spPr bwMode="auto">
          <a:xfrm>
            <a:off x="5334000" y="3411539"/>
            <a:ext cx="4587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000"/>
              <a:t>-.2</a:t>
            </a:r>
          </a:p>
        </p:txBody>
      </p:sp>
      <p:sp>
        <p:nvSpPr>
          <p:cNvPr id="44058" name="Text Box 26"/>
          <p:cNvSpPr txBox="1">
            <a:spLocks noChangeArrowheads="1"/>
          </p:cNvSpPr>
          <p:nvPr/>
        </p:nvSpPr>
        <p:spPr bwMode="auto">
          <a:xfrm>
            <a:off x="7010400" y="2746375"/>
            <a:ext cx="37863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000"/>
              <a:t>.1</a:t>
            </a:r>
          </a:p>
        </p:txBody>
      </p:sp>
      <p:grpSp>
        <p:nvGrpSpPr>
          <p:cNvPr id="31764" name="Group 58"/>
          <p:cNvGrpSpPr>
            <a:grpSpLocks/>
          </p:cNvGrpSpPr>
          <p:nvPr/>
        </p:nvGrpSpPr>
        <p:grpSpPr bwMode="auto">
          <a:xfrm>
            <a:off x="2225676" y="4460876"/>
            <a:ext cx="1127125" cy="1254125"/>
            <a:chOff x="442" y="2810"/>
            <a:chExt cx="710" cy="790"/>
          </a:xfrm>
        </p:grpSpPr>
        <p:sp>
          <p:nvSpPr>
            <p:cNvPr id="31765" name="Text Box 59"/>
            <p:cNvSpPr txBox="1">
              <a:spLocks noChangeArrowheads="1"/>
            </p:cNvSpPr>
            <p:nvPr/>
          </p:nvSpPr>
          <p:spPr bwMode="auto">
            <a:xfrm>
              <a:off x="442" y="2810"/>
              <a:ext cx="239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2000" i="1"/>
                <a:t>x</a:t>
              </a:r>
              <a:r>
                <a:rPr lang="en-US" sz="2000" baseline="-25000"/>
                <a:t>1</a:t>
              </a:r>
            </a:p>
          </p:txBody>
        </p:sp>
        <p:sp>
          <p:nvSpPr>
            <p:cNvPr id="31766" name="Text Box 60"/>
            <p:cNvSpPr txBox="1">
              <a:spLocks noChangeArrowheads="1"/>
            </p:cNvSpPr>
            <p:nvPr/>
          </p:nvSpPr>
          <p:spPr bwMode="auto">
            <a:xfrm>
              <a:off x="690" y="2810"/>
              <a:ext cx="239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2000" i="1"/>
                <a:t>x</a:t>
              </a:r>
              <a:r>
                <a:rPr lang="en-US" sz="2000" baseline="-25000"/>
                <a:t>2</a:t>
              </a:r>
            </a:p>
          </p:txBody>
        </p:sp>
        <p:sp>
          <p:nvSpPr>
            <p:cNvPr id="31767" name="Text Box 61"/>
            <p:cNvSpPr txBox="1">
              <a:spLocks noChangeArrowheads="1"/>
            </p:cNvSpPr>
            <p:nvPr/>
          </p:nvSpPr>
          <p:spPr bwMode="auto">
            <a:xfrm>
              <a:off x="938" y="2810"/>
              <a:ext cx="21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sz="2000" i="1"/>
                <a:t>t</a:t>
              </a:r>
              <a:endParaRPr lang="en-US" sz="2000"/>
            </a:p>
          </p:txBody>
        </p:sp>
        <p:sp>
          <p:nvSpPr>
            <p:cNvPr id="31768" name="Line 62"/>
            <p:cNvSpPr>
              <a:spLocks noChangeShapeType="1"/>
            </p:cNvSpPr>
            <p:nvPr/>
          </p:nvSpPr>
          <p:spPr bwMode="auto">
            <a:xfrm>
              <a:off x="442" y="3060"/>
              <a:ext cx="710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769" name="Line 63"/>
            <p:cNvSpPr>
              <a:spLocks noChangeShapeType="1"/>
            </p:cNvSpPr>
            <p:nvPr/>
          </p:nvSpPr>
          <p:spPr bwMode="auto">
            <a:xfrm>
              <a:off x="938" y="3060"/>
              <a:ext cx="1" cy="4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770" name="Text Box 64"/>
            <p:cNvSpPr txBox="1">
              <a:spLocks noChangeArrowheads="1"/>
            </p:cNvSpPr>
            <p:nvPr/>
          </p:nvSpPr>
          <p:spPr bwMode="auto">
            <a:xfrm>
              <a:off x="938" y="3348"/>
              <a:ext cx="198" cy="2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2000"/>
                <a:t>0</a:t>
              </a:r>
            </a:p>
          </p:txBody>
        </p:sp>
        <p:sp>
          <p:nvSpPr>
            <p:cNvPr id="31771" name="Text Box 65"/>
            <p:cNvSpPr txBox="1">
              <a:spLocks noChangeArrowheads="1"/>
            </p:cNvSpPr>
            <p:nvPr/>
          </p:nvSpPr>
          <p:spPr bwMode="auto">
            <a:xfrm>
              <a:off x="938" y="3098"/>
              <a:ext cx="198" cy="2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2000"/>
                <a:t>1</a:t>
              </a:r>
            </a:p>
          </p:txBody>
        </p:sp>
        <p:sp>
          <p:nvSpPr>
            <p:cNvPr id="31772" name="Text Box 66"/>
            <p:cNvSpPr txBox="1">
              <a:spLocks noChangeArrowheads="1"/>
            </p:cNvSpPr>
            <p:nvPr/>
          </p:nvSpPr>
          <p:spPr bwMode="auto">
            <a:xfrm>
              <a:off x="690" y="3348"/>
              <a:ext cx="239" cy="2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2000"/>
                <a:t>.1</a:t>
              </a:r>
            </a:p>
          </p:txBody>
        </p:sp>
        <p:sp>
          <p:nvSpPr>
            <p:cNvPr id="31773" name="Text Box 67"/>
            <p:cNvSpPr txBox="1">
              <a:spLocks noChangeArrowheads="1"/>
            </p:cNvSpPr>
            <p:nvPr/>
          </p:nvSpPr>
          <p:spPr bwMode="auto">
            <a:xfrm>
              <a:off x="690" y="3098"/>
              <a:ext cx="239" cy="2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2000"/>
                <a:t>.3</a:t>
              </a:r>
            </a:p>
          </p:txBody>
        </p:sp>
        <p:sp>
          <p:nvSpPr>
            <p:cNvPr id="31774" name="Text Box 68"/>
            <p:cNvSpPr txBox="1">
              <a:spLocks noChangeArrowheads="1"/>
            </p:cNvSpPr>
            <p:nvPr/>
          </p:nvSpPr>
          <p:spPr bwMode="auto">
            <a:xfrm>
              <a:off x="442" y="3348"/>
              <a:ext cx="239" cy="2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2000"/>
                <a:t>.4</a:t>
              </a:r>
            </a:p>
          </p:txBody>
        </p:sp>
        <p:sp>
          <p:nvSpPr>
            <p:cNvPr id="31775" name="Text Box 69"/>
            <p:cNvSpPr txBox="1">
              <a:spLocks noChangeArrowheads="1"/>
            </p:cNvSpPr>
            <p:nvPr/>
          </p:nvSpPr>
          <p:spPr bwMode="auto">
            <a:xfrm>
              <a:off x="442" y="3098"/>
              <a:ext cx="239" cy="2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2000"/>
                <a:t>.8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40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40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40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40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40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40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056" grpId="0" autoUpdateAnimBg="0"/>
      <p:bldP spid="44057" grpId="0" autoUpdateAnimBg="0"/>
      <p:bldP spid="44058" grpId="0" autoUpdateAnimBg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>
                <a:ea typeface="+mj-ea"/>
                <a:cs typeface="+mj-cs"/>
              </a:rPr>
              <a:t>First Training Instance</a:t>
            </a:r>
          </a:p>
        </p:txBody>
      </p:sp>
      <p:sp>
        <p:nvSpPr>
          <p:cNvPr id="33798" name="Rectangle 4"/>
          <p:cNvSpPr>
            <a:spLocks noChangeArrowheads="1"/>
          </p:cNvSpPr>
          <p:nvPr/>
        </p:nvSpPr>
        <p:spPr bwMode="auto">
          <a:xfrm>
            <a:off x="5156200" y="2054225"/>
            <a:ext cx="685800" cy="4143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799" name="Oval 5"/>
          <p:cNvSpPr>
            <a:spLocks noChangeArrowheads="1"/>
          </p:cNvSpPr>
          <p:nvPr/>
        </p:nvSpPr>
        <p:spPr bwMode="auto">
          <a:xfrm>
            <a:off x="6680200" y="2444750"/>
            <a:ext cx="990600" cy="9906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800" name="Line 6"/>
          <p:cNvSpPr>
            <a:spLocks noChangeShapeType="1"/>
          </p:cNvSpPr>
          <p:nvPr/>
        </p:nvSpPr>
        <p:spPr bwMode="auto">
          <a:xfrm>
            <a:off x="5842001" y="2265363"/>
            <a:ext cx="868363" cy="4810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801" name="Line 7"/>
          <p:cNvSpPr>
            <a:spLocks noChangeShapeType="1"/>
          </p:cNvSpPr>
          <p:nvPr/>
        </p:nvSpPr>
        <p:spPr bwMode="auto">
          <a:xfrm flipV="1">
            <a:off x="5842000" y="3149600"/>
            <a:ext cx="88265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802" name="Line 8"/>
          <p:cNvSpPr>
            <a:spLocks noChangeShapeType="1"/>
          </p:cNvSpPr>
          <p:nvPr/>
        </p:nvSpPr>
        <p:spPr bwMode="auto">
          <a:xfrm>
            <a:off x="4165600" y="2265363"/>
            <a:ext cx="990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803" name="Line 9"/>
          <p:cNvSpPr>
            <a:spLocks noChangeShapeType="1"/>
          </p:cNvSpPr>
          <p:nvPr/>
        </p:nvSpPr>
        <p:spPr bwMode="auto">
          <a:xfrm>
            <a:off x="4165600" y="3606800"/>
            <a:ext cx="990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" name="Group 32"/>
          <p:cNvGrpSpPr>
            <a:grpSpLocks/>
          </p:cNvGrpSpPr>
          <p:nvPr/>
        </p:nvGrpSpPr>
        <p:grpSpPr bwMode="auto">
          <a:xfrm>
            <a:off x="3790954" y="2054226"/>
            <a:ext cx="379413" cy="1757363"/>
            <a:chOff x="1428" y="1294"/>
            <a:chExt cx="239" cy="1107"/>
          </a:xfrm>
        </p:grpSpPr>
        <p:sp>
          <p:nvSpPr>
            <p:cNvPr id="33825" name="Text Box 10"/>
            <p:cNvSpPr txBox="1">
              <a:spLocks noChangeArrowheads="1"/>
            </p:cNvSpPr>
            <p:nvPr/>
          </p:nvSpPr>
          <p:spPr bwMode="auto">
            <a:xfrm>
              <a:off x="1428" y="1294"/>
              <a:ext cx="239" cy="2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2000"/>
                <a:t>.8</a:t>
              </a:r>
            </a:p>
          </p:txBody>
        </p:sp>
        <p:sp>
          <p:nvSpPr>
            <p:cNvPr id="33826" name="Text Box 11"/>
            <p:cNvSpPr txBox="1">
              <a:spLocks noChangeArrowheads="1"/>
            </p:cNvSpPr>
            <p:nvPr/>
          </p:nvSpPr>
          <p:spPr bwMode="auto">
            <a:xfrm>
              <a:off x="1428" y="2149"/>
              <a:ext cx="239" cy="2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2000"/>
                <a:t>.3</a:t>
              </a:r>
            </a:p>
          </p:txBody>
        </p:sp>
      </p:grpSp>
      <p:sp>
        <p:nvSpPr>
          <p:cNvPr id="33805" name="Rectangle 12"/>
          <p:cNvSpPr>
            <a:spLocks noChangeArrowheads="1"/>
          </p:cNvSpPr>
          <p:nvPr/>
        </p:nvSpPr>
        <p:spPr bwMode="auto">
          <a:xfrm>
            <a:off x="5156200" y="3435350"/>
            <a:ext cx="685800" cy="4143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806" name="Line 13"/>
          <p:cNvSpPr>
            <a:spLocks noChangeShapeType="1"/>
          </p:cNvSpPr>
          <p:nvPr/>
        </p:nvSpPr>
        <p:spPr bwMode="auto">
          <a:xfrm>
            <a:off x="7670800" y="2901950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807" name="Text Box 14"/>
          <p:cNvSpPr txBox="1">
            <a:spLocks noChangeArrowheads="1"/>
          </p:cNvSpPr>
          <p:nvPr/>
        </p:nvSpPr>
        <p:spPr bwMode="auto">
          <a:xfrm>
            <a:off x="8188325" y="2693988"/>
            <a:ext cx="27603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i="1"/>
              <a:t>z</a:t>
            </a:r>
            <a:endParaRPr lang="en-US"/>
          </a:p>
        </p:txBody>
      </p:sp>
      <p:graphicFrame>
        <p:nvGraphicFramePr>
          <p:cNvPr id="33794" name="Object 2"/>
          <p:cNvGraphicFramePr>
            <a:graphicFrameLocks noChangeAspect="1"/>
          </p:cNvGraphicFramePr>
          <p:nvPr/>
        </p:nvGraphicFramePr>
        <p:xfrm>
          <a:off x="4408489" y="4460875"/>
          <a:ext cx="2522537" cy="1517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498997" imgH="889397" progId="Equation.3">
                  <p:embed/>
                </p:oleObj>
              </mc:Choice>
              <mc:Fallback>
                <p:oleObj name="Equation" r:id="rId3" imgW="1498997" imgH="889397" progId="Equation.3">
                  <p:embed/>
                  <p:pic>
                    <p:nvPicPr>
                      <p:cNvPr id="33794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08489" y="4460875"/>
                        <a:ext cx="2522537" cy="1517650"/>
                      </a:xfrm>
                      <a:prstGeom prst="rect">
                        <a:avLst/>
                      </a:prstGeom>
                      <a:solidFill>
                        <a:schemeClr val="accent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bg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808" name="Text Box 16"/>
          <p:cNvSpPr txBox="1">
            <a:spLocks noChangeArrowheads="1"/>
          </p:cNvSpPr>
          <p:nvPr/>
        </p:nvSpPr>
        <p:spPr bwMode="auto">
          <a:xfrm>
            <a:off x="5334000" y="2071688"/>
            <a:ext cx="37863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000"/>
              <a:t>.4</a:t>
            </a:r>
          </a:p>
        </p:txBody>
      </p:sp>
      <p:sp>
        <p:nvSpPr>
          <p:cNvPr id="33809" name="Text Box 17"/>
          <p:cNvSpPr txBox="1">
            <a:spLocks noChangeArrowheads="1"/>
          </p:cNvSpPr>
          <p:nvPr/>
        </p:nvSpPr>
        <p:spPr bwMode="auto">
          <a:xfrm>
            <a:off x="5334000" y="3411539"/>
            <a:ext cx="4587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000"/>
              <a:t>-.2</a:t>
            </a:r>
          </a:p>
        </p:txBody>
      </p:sp>
      <p:sp>
        <p:nvSpPr>
          <p:cNvPr id="33810" name="Text Box 18"/>
          <p:cNvSpPr txBox="1">
            <a:spLocks noChangeArrowheads="1"/>
          </p:cNvSpPr>
          <p:nvPr/>
        </p:nvSpPr>
        <p:spPr bwMode="auto">
          <a:xfrm>
            <a:off x="7010400" y="2746375"/>
            <a:ext cx="37863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000"/>
              <a:t>.1</a:t>
            </a:r>
          </a:p>
        </p:txBody>
      </p:sp>
      <p:sp>
        <p:nvSpPr>
          <p:cNvPr id="45087" name="Text Box 31"/>
          <p:cNvSpPr txBox="1">
            <a:spLocks noChangeArrowheads="1"/>
          </p:cNvSpPr>
          <p:nvPr/>
        </p:nvSpPr>
        <p:spPr bwMode="auto">
          <a:xfrm>
            <a:off x="5995988" y="3452814"/>
            <a:ext cx="2722562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000" i="1"/>
              <a:t>net</a:t>
            </a:r>
            <a:r>
              <a:rPr lang="en-US" sz="2000"/>
              <a:t> = .8*.4 + .3*-.2 = .26</a:t>
            </a:r>
          </a:p>
        </p:txBody>
      </p:sp>
      <p:sp>
        <p:nvSpPr>
          <p:cNvPr id="45089" name="Text Box 33"/>
          <p:cNvSpPr txBox="1">
            <a:spLocks noChangeArrowheads="1"/>
          </p:cNvSpPr>
          <p:nvPr/>
        </p:nvSpPr>
        <p:spPr bwMode="auto">
          <a:xfrm>
            <a:off x="8382000" y="2717801"/>
            <a:ext cx="427038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=1</a:t>
            </a:r>
          </a:p>
        </p:txBody>
      </p:sp>
      <p:grpSp>
        <p:nvGrpSpPr>
          <p:cNvPr id="33813" name="Group 46"/>
          <p:cNvGrpSpPr>
            <a:grpSpLocks/>
          </p:cNvGrpSpPr>
          <p:nvPr/>
        </p:nvGrpSpPr>
        <p:grpSpPr bwMode="auto">
          <a:xfrm>
            <a:off x="2225676" y="4460876"/>
            <a:ext cx="1127125" cy="1254125"/>
            <a:chOff x="442" y="2810"/>
            <a:chExt cx="710" cy="790"/>
          </a:xfrm>
        </p:grpSpPr>
        <p:sp>
          <p:nvSpPr>
            <p:cNvPr id="33814" name="Text Box 47"/>
            <p:cNvSpPr txBox="1">
              <a:spLocks noChangeArrowheads="1"/>
            </p:cNvSpPr>
            <p:nvPr/>
          </p:nvSpPr>
          <p:spPr bwMode="auto">
            <a:xfrm>
              <a:off x="442" y="2810"/>
              <a:ext cx="239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2000" i="1"/>
                <a:t>x</a:t>
              </a:r>
              <a:r>
                <a:rPr lang="en-US" sz="2000" baseline="-25000"/>
                <a:t>1</a:t>
              </a:r>
            </a:p>
          </p:txBody>
        </p:sp>
        <p:sp>
          <p:nvSpPr>
            <p:cNvPr id="33815" name="Text Box 48"/>
            <p:cNvSpPr txBox="1">
              <a:spLocks noChangeArrowheads="1"/>
            </p:cNvSpPr>
            <p:nvPr/>
          </p:nvSpPr>
          <p:spPr bwMode="auto">
            <a:xfrm>
              <a:off x="690" y="2810"/>
              <a:ext cx="239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2000" i="1"/>
                <a:t>x</a:t>
              </a:r>
              <a:r>
                <a:rPr lang="en-US" sz="2000" baseline="-25000"/>
                <a:t>2</a:t>
              </a:r>
            </a:p>
          </p:txBody>
        </p:sp>
        <p:sp>
          <p:nvSpPr>
            <p:cNvPr id="33816" name="Text Box 49"/>
            <p:cNvSpPr txBox="1">
              <a:spLocks noChangeArrowheads="1"/>
            </p:cNvSpPr>
            <p:nvPr/>
          </p:nvSpPr>
          <p:spPr bwMode="auto">
            <a:xfrm>
              <a:off x="938" y="2810"/>
              <a:ext cx="21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sz="2000" i="1"/>
                <a:t>t</a:t>
              </a:r>
              <a:endParaRPr lang="en-US" sz="2000"/>
            </a:p>
          </p:txBody>
        </p:sp>
        <p:sp>
          <p:nvSpPr>
            <p:cNvPr id="33817" name="Line 50"/>
            <p:cNvSpPr>
              <a:spLocks noChangeShapeType="1"/>
            </p:cNvSpPr>
            <p:nvPr/>
          </p:nvSpPr>
          <p:spPr bwMode="auto">
            <a:xfrm>
              <a:off x="442" y="3060"/>
              <a:ext cx="710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818" name="Line 51"/>
            <p:cNvSpPr>
              <a:spLocks noChangeShapeType="1"/>
            </p:cNvSpPr>
            <p:nvPr/>
          </p:nvSpPr>
          <p:spPr bwMode="auto">
            <a:xfrm>
              <a:off x="938" y="3060"/>
              <a:ext cx="1" cy="4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819" name="Text Box 52"/>
            <p:cNvSpPr txBox="1">
              <a:spLocks noChangeArrowheads="1"/>
            </p:cNvSpPr>
            <p:nvPr/>
          </p:nvSpPr>
          <p:spPr bwMode="auto">
            <a:xfrm>
              <a:off x="938" y="3348"/>
              <a:ext cx="198" cy="2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2000"/>
                <a:t>0</a:t>
              </a:r>
            </a:p>
          </p:txBody>
        </p:sp>
        <p:sp>
          <p:nvSpPr>
            <p:cNvPr id="33820" name="Text Box 53"/>
            <p:cNvSpPr txBox="1">
              <a:spLocks noChangeArrowheads="1"/>
            </p:cNvSpPr>
            <p:nvPr/>
          </p:nvSpPr>
          <p:spPr bwMode="auto">
            <a:xfrm>
              <a:off x="938" y="3098"/>
              <a:ext cx="198" cy="2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2000"/>
                <a:t>1</a:t>
              </a:r>
            </a:p>
          </p:txBody>
        </p:sp>
        <p:sp>
          <p:nvSpPr>
            <p:cNvPr id="33821" name="Text Box 54"/>
            <p:cNvSpPr txBox="1">
              <a:spLocks noChangeArrowheads="1"/>
            </p:cNvSpPr>
            <p:nvPr/>
          </p:nvSpPr>
          <p:spPr bwMode="auto">
            <a:xfrm>
              <a:off x="690" y="3348"/>
              <a:ext cx="239" cy="2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2000"/>
                <a:t>.1</a:t>
              </a:r>
            </a:p>
          </p:txBody>
        </p:sp>
        <p:sp>
          <p:nvSpPr>
            <p:cNvPr id="33822" name="Text Box 55"/>
            <p:cNvSpPr txBox="1">
              <a:spLocks noChangeArrowheads="1"/>
            </p:cNvSpPr>
            <p:nvPr/>
          </p:nvSpPr>
          <p:spPr bwMode="auto">
            <a:xfrm>
              <a:off x="690" y="3098"/>
              <a:ext cx="239" cy="2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2000"/>
                <a:t>.3</a:t>
              </a:r>
            </a:p>
          </p:txBody>
        </p:sp>
        <p:sp>
          <p:nvSpPr>
            <p:cNvPr id="33823" name="Text Box 56"/>
            <p:cNvSpPr txBox="1">
              <a:spLocks noChangeArrowheads="1"/>
            </p:cNvSpPr>
            <p:nvPr/>
          </p:nvSpPr>
          <p:spPr bwMode="auto">
            <a:xfrm>
              <a:off x="442" y="3348"/>
              <a:ext cx="239" cy="2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2000"/>
                <a:t>.4</a:t>
              </a:r>
            </a:p>
          </p:txBody>
        </p:sp>
        <p:sp>
          <p:nvSpPr>
            <p:cNvPr id="33824" name="Text Box 57"/>
            <p:cNvSpPr txBox="1">
              <a:spLocks noChangeArrowheads="1"/>
            </p:cNvSpPr>
            <p:nvPr/>
          </p:nvSpPr>
          <p:spPr bwMode="auto">
            <a:xfrm>
              <a:off x="442" y="3098"/>
              <a:ext cx="239" cy="2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2000"/>
                <a:t>.8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50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50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50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50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087" grpId="0" autoUpdateAnimBg="0"/>
      <p:bldP spid="45089" grpId="0" autoUpdateAnimBg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>
                <a:ea typeface="+mj-ea"/>
                <a:cs typeface="+mj-cs"/>
              </a:rPr>
              <a:t>Second Training Instance</a:t>
            </a:r>
          </a:p>
        </p:txBody>
      </p:sp>
      <p:sp>
        <p:nvSpPr>
          <p:cNvPr id="35846" name="Rectangle 5"/>
          <p:cNvSpPr>
            <a:spLocks noChangeArrowheads="1"/>
          </p:cNvSpPr>
          <p:nvPr/>
        </p:nvSpPr>
        <p:spPr bwMode="auto">
          <a:xfrm>
            <a:off x="5156200" y="2054225"/>
            <a:ext cx="685800" cy="4143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847" name="Oval 6"/>
          <p:cNvSpPr>
            <a:spLocks noChangeArrowheads="1"/>
          </p:cNvSpPr>
          <p:nvPr/>
        </p:nvSpPr>
        <p:spPr bwMode="auto">
          <a:xfrm>
            <a:off x="6680200" y="2444750"/>
            <a:ext cx="990600" cy="9906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848" name="Line 7"/>
          <p:cNvSpPr>
            <a:spLocks noChangeShapeType="1"/>
          </p:cNvSpPr>
          <p:nvPr/>
        </p:nvSpPr>
        <p:spPr bwMode="auto">
          <a:xfrm>
            <a:off x="5842001" y="2265363"/>
            <a:ext cx="868363" cy="4810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849" name="Line 8"/>
          <p:cNvSpPr>
            <a:spLocks noChangeShapeType="1"/>
          </p:cNvSpPr>
          <p:nvPr/>
        </p:nvSpPr>
        <p:spPr bwMode="auto">
          <a:xfrm flipV="1">
            <a:off x="5842000" y="3149600"/>
            <a:ext cx="88265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850" name="Line 9"/>
          <p:cNvSpPr>
            <a:spLocks noChangeShapeType="1"/>
          </p:cNvSpPr>
          <p:nvPr/>
        </p:nvSpPr>
        <p:spPr bwMode="auto">
          <a:xfrm>
            <a:off x="4165600" y="2265363"/>
            <a:ext cx="990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851" name="Line 10"/>
          <p:cNvSpPr>
            <a:spLocks noChangeShapeType="1"/>
          </p:cNvSpPr>
          <p:nvPr/>
        </p:nvSpPr>
        <p:spPr bwMode="auto">
          <a:xfrm>
            <a:off x="4165600" y="3606800"/>
            <a:ext cx="990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3790954" y="2054226"/>
            <a:ext cx="379413" cy="1757363"/>
            <a:chOff x="1428" y="1294"/>
            <a:chExt cx="239" cy="1107"/>
          </a:xfrm>
        </p:grpSpPr>
        <p:sp>
          <p:nvSpPr>
            <p:cNvPr id="35877" name="Text Box 12"/>
            <p:cNvSpPr txBox="1">
              <a:spLocks noChangeArrowheads="1"/>
            </p:cNvSpPr>
            <p:nvPr/>
          </p:nvSpPr>
          <p:spPr bwMode="auto">
            <a:xfrm>
              <a:off x="1428" y="1294"/>
              <a:ext cx="239" cy="2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2000"/>
                <a:t>.4</a:t>
              </a:r>
            </a:p>
          </p:txBody>
        </p:sp>
        <p:sp>
          <p:nvSpPr>
            <p:cNvPr id="35878" name="Text Box 13"/>
            <p:cNvSpPr txBox="1">
              <a:spLocks noChangeArrowheads="1"/>
            </p:cNvSpPr>
            <p:nvPr/>
          </p:nvSpPr>
          <p:spPr bwMode="auto">
            <a:xfrm>
              <a:off x="1428" y="2149"/>
              <a:ext cx="239" cy="2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2000"/>
                <a:t>.1</a:t>
              </a:r>
            </a:p>
          </p:txBody>
        </p:sp>
      </p:grpSp>
      <p:sp>
        <p:nvSpPr>
          <p:cNvPr id="35853" name="Rectangle 14"/>
          <p:cNvSpPr>
            <a:spLocks noChangeArrowheads="1"/>
          </p:cNvSpPr>
          <p:nvPr/>
        </p:nvSpPr>
        <p:spPr bwMode="auto">
          <a:xfrm>
            <a:off x="5156200" y="3435350"/>
            <a:ext cx="685800" cy="4143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854" name="Line 15"/>
          <p:cNvSpPr>
            <a:spLocks noChangeShapeType="1"/>
          </p:cNvSpPr>
          <p:nvPr/>
        </p:nvSpPr>
        <p:spPr bwMode="auto">
          <a:xfrm>
            <a:off x="7670800" y="2901950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855" name="Text Box 16"/>
          <p:cNvSpPr txBox="1">
            <a:spLocks noChangeArrowheads="1"/>
          </p:cNvSpPr>
          <p:nvPr/>
        </p:nvSpPr>
        <p:spPr bwMode="auto">
          <a:xfrm>
            <a:off x="8188325" y="2693988"/>
            <a:ext cx="27603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i="1"/>
              <a:t>z</a:t>
            </a:r>
            <a:endParaRPr lang="en-US"/>
          </a:p>
        </p:txBody>
      </p:sp>
      <p:graphicFrame>
        <p:nvGraphicFramePr>
          <p:cNvPr id="35842" name="Object 2"/>
          <p:cNvGraphicFramePr>
            <a:graphicFrameLocks noChangeAspect="1"/>
          </p:cNvGraphicFramePr>
          <p:nvPr/>
        </p:nvGraphicFramePr>
        <p:xfrm>
          <a:off x="4408489" y="4460875"/>
          <a:ext cx="2522537" cy="1517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498997" imgH="889397" progId="Equation.3">
                  <p:embed/>
                </p:oleObj>
              </mc:Choice>
              <mc:Fallback>
                <p:oleObj name="Equation" r:id="rId3" imgW="1498997" imgH="889397" progId="Equation.3">
                  <p:embed/>
                  <p:pic>
                    <p:nvPicPr>
                      <p:cNvPr id="35842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08489" y="4460875"/>
                        <a:ext cx="2522537" cy="1517650"/>
                      </a:xfrm>
                      <a:prstGeom prst="rect">
                        <a:avLst/>
                      </a:prstGeom>
                      <a:solidFill>
                        <a:schemeClr val="accent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bg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856" name="Text Box 18"/>
          <p:cNvSpPr txBox="1">
            <a:spLocks noChangeArrowheads="1"/>
          </p:cNvSpPr>
          <p:nvPr/>
        </p:nvSpPr>
        <p:spPr bwMode="auto">
          <a:xfrm>
            <a:off x="5334000" y="2071688"/>
            <a:ext cx="37863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000"/>
              <a:t>.4</a:t>
            </a:r>
          </a:p>
        </p:txBody>
      </p:sp>
      <p:sp>
        <p:nvSpPr>
          <p:cNvPr id="35857" name="Text Box 19"/>
          <p:cNvSpPr txBox="1">
            <a:spLocks noChangeArrowheads="1"/>
          </p:cNvSpPr>
          <p:nvPr/>
        </p:nvSpPr>
        <p:spPr bwMode="auto">
          <a:xfrm>
            <a:off x="5334000" y="3411539"/>
            <a:ext cx="4587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000"/>
              <a:t>-.2</a:t>
            </a:r>
          </a:p>
        </p:txBody>
      </p:sp>
      <p:sp>
        <p:nvSpPr>
          <p:cNvPr id="35858" name="Text Box 20"/>
          <p:cNvSpPr txBox="1">
            <a:spLocks noChangeArrowheads="1"/>
          </p:cNvSpPr>
          <p:nvPr/>
        </p:nvSpPr>
        <p:spPr bwMode="auto">
          <a:xfrm>
            <a:off x="7010400" y="2746375"/>
            <a:ext cx="37863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000"/>
              <a:t>.1</a:t>
            </a:r>
          </a:p>
        </p:txBody>
      </p:sp>
      <p:grpSp>
        <p:nvGrpSpPr>
          <p:cNvPr id="35859" name="Group 42"/>
          <p:cNvGrpSpPr>
            <a:grpSpLocks/>
          </p:cNvGrpSpPr>
          <p:nvPr/>
        </p:nvGrpSpPr>
        <p:grpSpPr bwMode="auto">
          <a:xfrm>
            <a:off x="2225676" y="4460876"/>
            <a:ext cx="1127125" cy="1254125"/>
            <a:chOff x="442" y="2810"/>
            <a:chExt cx="710" cy="790"/>
          </a:xfrm>
        </p:grpSpPr>
        <p:sp>
          <p:nvSpPr>
            <p:cNvPr id="35866" name="Text Box 22"/>
            <p:cNvSpPr txBox="1">
              <a:spLocks noChangeArrowheads="1"/>
            </p:cNvSpPr>
            <p:nvPr/>
          </p:nvSpPr>
          <p:spPr bwMode="auto">
            <a:xfrm>
              <a:off x="442" y="2810"/>
              <a:ext cx="239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2000" i="1"/>
                <a:t>x</a:t>
              </a:r>
              <a:r>
                <a:rPr lang="en-US" sz="2000" baseline="-25000"/>
                <a:t>1</a:t>
              </a:r>
            </a:p>
          </p:txBody>
        </p:sp>
        <p:sp>
          <p:nvSpPr>
            <p:cNvPr id="35867" name="Text Box 23"/>
            <p:cNvSpPr txBox="1">
              <a:spLocks noChangeArrowheads="1"/>
            </p:cNvSpPr>
            <p:nvPr/>
          </p:nvSpPr>
          <p:spPr bwMode="auto">
            <a:xfrm>
              <a:off x="690" y="2810"/>
              <a:ext cx="239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2000" i="1"/>
                <a:t>x</a:t>
              </a:r>
              <a:r>
                <a:rPr lang="en-US" sz="2000" baseline="-25000"/>
                <a:t>2</a:t>
              </a:r>
            </a:p>
          </p:txBody>
        </p:sp>
        <p:sp>
          <p:nvSpPr>
            <p:cNvPr id="35868" name="Text Box 24"/>
            <p:cNvSpPr txBox="1">
              <a:spLocks noChangeArrowheads="1"/>
            </p:cNvSpPr>
            <p:nvPr/>
          </p:nvSpPr>
          <p:spPr bwMode="auto">
            <a:xfrm>
              <a:off x="938" y="2810"/>
              <a:ext cx="21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sz="2000" i="1"/>
                <a:t>t</a:t>
              </a:r>
              <a:endParaRPr lang="en-US" sz="2000"/>
            </a:p>
          </p:txBody>
        </p:sp>
        <p:sp>
          <p:nvSpPr>
            <p:cNvPr id="35869" name="Line 25"/>
            <p:cNvSpPr>
              <a:spLocks noChangeShapeType="1"/>
            </p:cNvSpPr>
            <p:nvPr/>
          </p:nvSpPr>
          <p:spPr bwMode="auto">
            <a:xfrm>
              <a:off x="442" y="3060"/>
              <a:ext cx="710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870" name="Line 26"/>
            <p:cNvSpPr>
              <a:spLocks noChangeShapeType="1"/>
            </p:cNvSpPr>
            <p:nvPr/>
          </p:nvSpPr>
          <p:spPr bwMode="auto">
            <a:xfrm>
              <a:off x="938" y="3060"/>
              <a:ext cx="1" cy="4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871" name="Text Box 27"/>
            <p:cNvSpPr txBox="1">
              <a:spLocks noChangeArrowheads="1"/>
            </p:cNvSpPr>
            <p:nvPr/>
          </p:nvSpPr>
          <p:spPr bwMode="auto">
            <a:xfrm>
              <a:off x="938" y="3348"/>
              <a:ext cx="198" cy="2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2000"/>
                <a:t>0</a:t>
              </a:r>
            </a:p>
          </p:txBody>
        </p:sp>
        <p:sp>
          <p:nvSpPr>
            <p:cNvPr id="35872" name="Text Box 28"/>
            <p:cNvSpPr txBox="1">
              <a:spLocks noChangeArrowheads="1"/>
            </p:cNvSpPr>
            <p:nvPr/>
          </p:nvSpPr>
          <p:spPr bwMode="auto">
            <a:xfrm>
              <a:off x="938" y="3098"/>
              <a:ext cx="198" cy="2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2000"/>
                <a:t>1</a:t>
              </a:r>
            </a:p>
          </p:txBody>
        </p:sp>
        <p:sp>
          <p:nvSpPr>
            <p:cNvPr id="35873" name="Text Box 29"/>
            <p:cNvSpPr txBox="1">
              <a:spLocks noChangeArrowheads="1"/>
            </p:cNvSpPr>
            <p:nvPr/>
          </p:nvSpPr>
          <p:spPr bwMode="auto">
            <a:xfrm>
              <a:off x="690" y="3348"/>
              <a:ext cx="239" cy="2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2000"/>
                <a:t>.1</a:t>
              </a:r>
            </a:p>
          </p:txBody>
        </p:sp>
        <p:sp>
          <p:nvSpPr>
            <p:cNvPr id="35874" name="Text Box 30"/>
            <p:cNvSpPr txBox="1">
              <a:spLocks noChangeArrowheads="1"/>
            </p:cNvSpPr>
            <p:nvPr/>
          </p:nvSpPr>
          <p:spPr bwMode="auto">
            <a:xfrm>
              <a:off x="690" y="3098"/>
              <a:ext cx="239" cy="2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2000"/>
                <a:t>.3</a:t>
              </a:r>
            </a:p>
          </p:txBody>
        </p:sp>
        <p:sp>
          <p:nvSpPr>
            <p:cNvPr id="35875" name="Text Box 31"/>
            <p:cNvSpPr txBox="1">
              <a:spLocks noChangeArrowheads="1"/>
            </p:cNvSpPr>
            <p:nvPr/>
          </p:nvSpPr>
          <p:spPr bwMode="auto">
            <a:xfrm>
              <a:off x="442" y="3348"/>
              <a:ext cx="239" cy="2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2000"/>
                <a:t>.4</a:t>
              </a:r>
            </a:p>
          </p:txBody>
        </p:sp>
        <p:sp>
          <p:nvSpPr>
            <p:cNvPr id="35876" name="Text Box 32"/>
            <p:cNvSpPr txBox="1">
              <a:spLocks noChangeArrowheads="1"/>
            </p:cNvSpPr>
            <p:nvPr/>
          </p:nvSpPr>
          <p:spPr bwMode="auto">
            <a:xfrm>
              <a:off x="442" y="3098"/>
              <a:ext cx="239" cy="2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2000"/>
                <a:t>.8</a:t>
              </a:r>
            </a:p>
          </p:txBody>
        </p:sp>
      </p:grpSp>
      <p:sp>
        <p:nvSpPr>
          <p:cNvPr id="46113" name="Text Box 33"/>
          <p:cNvSpPr txBox="1">
            <a:spLocks noChangeArrowheads="1"/>
          </p:cNvSpPr>
          <p:nvPr/>
        </p:nvSpPr>
        <p:spPr bwMode="auto">
          <a:xfrm>
            <a:off x="5995988" y="3452814"/>
            <a:ext cx="2722562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000" i="1"/>
              <a:t>net</a:t>
            </a:r>
            <a:r>
              <a:rPr lang="en-US" sz="2000"/>
              <a:t> = .4*.4 + .1*-.2 = .14</a:t>
            </a:r>
          </a:p>
        </p:txBody>
      </p:sp>
      <p:sp>
        <p:nvSpPr>
          <p:cNvPr id="46114" name="Text Box 34"/>
          <p:cNvSpPr txBox="1">
            <a:spLocks noChangeArrowheads="1"/>
          </p:cNvSpPr>
          <p:nvPr/>
        </p:nvSpPr>
        <p:spPr bwMode="auto">
          <a:xfrm>
            <a:off x="8382000" y="2717801"/>
            <a:ext cx="427038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=1</a:t>
            </a:r>
          </a:p>
        </p:txBody>
      </p:sp>
      <p:sp>
        <p:nvSpPr>
          <p:cNvPr id="46118" name="Text Box 38"/>
          <p:cNvSpPr txBox="1">
            <a:spLocks noChangeArrowheads="1"/>
          </p:cNvSpPr>
          <p:nvPr/>
        </p:nvSpPr>
        <p:spPr bwMode="auto">
          <a:xfrm>
            <a:off x="7327900" y="4918076"/>
            <a:ext cx="8255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2000" i="1">
                <a:latin typeface="Symbol" pitchFamily="1" charset="2"/>
              </a:rPr>
              <a:t>D</a:t>
            </a:r>
            <a:r>
              <a:rPr lang="en-US" sz="2000" i="1"/>
              <a:t>w</a:t>
            </a:r>
            <a:r>
              <a:rPr lang="en-US" sz="2000" i="1" baseline="-25000"/>
              <a:t>i </a:t>
            </a:r>
            <a:r>
              <a:rPr lang="en-US" sz="2000" i="1"/>
              <a:t>=</a:t>
            </a:r>
            <a:r>
              <a:rPr lang="en-US" sz="2000"/>
              <a:t> </a:t>
            </a:r>
          </a:p>
        </p:txBody>
      </p:sp>
      <p:sp>
        <p:nvSpPr>
          <p:cNvPr id="46119" name="Text Box 39"/>
          <p:cNvSpPr txBox="1">
            <a:spLocks noChangeArrowheads="1"/>
          </p:cNvSpPr>
          <p:nvPr/>
        </p:nvSpPr>
        <p:spPr bwMode="auto">
          <a:xfrm>
            <a:off x="8069264" y="4918076"/>
            <a:ext cx="76993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2000" i="1">
                <a:latin typeface="Symbol" pitchFamily="1" charset="2"/>
              </a:rPr>
              <a:t>(</a:t>
            </a:r>
            <a:r>
              <a:rPr lang="en-US" sz="2000" i="1"/>
              <a:t>t - z</a:t>
            </a:r>
            <a:r>
              <a:rPr lang="en-US" sz="2000" i="1">
                <a:latin typeface="Symbol" pitchFamily="1" charset="2"/>
              </a:rPr>
              <a:t>)</a:t>
            </a:r>
            <a:r>
              <a:rPr lang="en-US" sz="2000"/>
              <a:t> </a:t>
            </a:r>
          </a:p>
        </p:txBody>
      </p:sp>
      <p:sp>
        <p:nvSpPr>
          <p:cNvPr id="46120" name="Text Box 40"/>
          <p:cNvSpPr txBox="1">
            <a:spLocks noChangeArrowheads="1"/>
          </p:cNvSpPr>
          <p:nvPr/>
        </p:nvSpPr>
        <p:spPr bwMode="auto">
          <a:xfrm>
            <a:off x="8686800" y="4918076"/>
            <a:ext cx="533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2000" i="1">
                <a:latin typeface="Symbol" pitchFamily="1" charset="2"/>
              </a:rPr>
              <a:t>* </a:t>
            </a:r>
            <a:r>
              <a:rPr lang="en-US" sz="2000" i="1"/>
              <a:t>c</a:t>
            </a:r>
            <a:r>
              <a:rPr lang="en-US" sz="2000"/>
              <a:t> </a:t>
            </a:r>
          </a:p>
        </p:txBody>
      </p:sp>
      <p:sp>
        <p:nvSpPr>
          <p:cNvPr id="46121" name="Text Box 41"/>
          <p:cNvSpPr txBox="1">
            <a:spLocks noChangeArrowheads="1"/>
          </p:cNvSpPr>
          <p:nvPr/>
        </p:nvSpPr>
        <p:spPr bwMode="auto">
          <a:xfrm>
            <a:off x="9067801" y="4918076"/>
            <a:ext cx="62547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2000" i="1">
                <a:latin typeface="Symbol" pitchFamily="1" charset="2"/>
              </a:rPr>
              <a:t>* </a:t>
            </a:r>
            <a:r>
              <a:rPr lang="en-US" sz="2000" i="1"/>
              <a:t>x</a:t>
            </a:r>
            <a:r>
              <a:rPr lang="en-US" sz="2000" i="1" baseline="-25000"/>
              <a:t>i</a:t>
            </a:r>
            <a:r>
              <a:rPr lang="en-US" sz="2000"/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61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61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6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6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61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61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6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6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61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61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6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6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461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461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6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6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461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461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46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46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113" grpId="0" autoUpdateAnimBg="0"/>
      <p:bldP spid="46114" grpId="0" autoUpdateAnimBg="0"/>
      <p:bldP spid="46118" grpId="0" autoUpdateAnimBg="0"/>
      <p:bldP spid="46119" grpId="0" autoUpdateAnimBg="0"/>
      <p:bldP spid="46120" grpId="0" autoUpdateAnimBg="0"/>
      <p:bldP spid="46121" grpId="0" autoUpdateAnimBg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>
                <a:ea typeface="+mj-ea"/>
                <a:cs typeface="+mj-cs"/>
              </a:rPr>
              <a:t>Perceptron Rule Learning</a:t>
            </a:r>
          </a:p>
        </p:txBody>
      </p:sp>
      <p:sp>
        <p:nvSpPr>
          <p:cNvPr id="3789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09800" y="1676400"/>
            <a:ext cx="7772400" cy="4267200"/>
          </a:xfrm>
        </p:spPr>
        <p:txBody>
          <a:bodyPr>
            <a:normAutofit fontScale="92500" lnSpcReduction="20000"/>
          </a:bodyPr>
          <a:lstStyle/>
          <a:p>
            <a:pPr lvl="1" eaLnBrk="1" hangingPunct="1">
              <a:lnSpc>
                <a:spcPct val="90000"/>
              </a:lnSpc>
              <a:buFontTx/>
              <a:buNone/>
            </a:pPr>
            <a:r>
              <a:rPr lang="en-US" sz="1800" i="1" dirty="0">
                <a:latin typeface="Symbol" pitchFamily="1" charset="2"/>
              </a:rPr>
              <a:t>				</a:t>
            </a:r>
            <a:r>
              <a:rPr lang="en-US" sz="1800" dirty="0" err="1">
                <a:latin typeface="Symbol" pitchFamily="1" charset="2"/>
              </a:rPr>
              <a:t>D</a:t>
            </a:r>
            <a:r>
              <a:rPr lang="en-US" sz="1800" i="1" dirty="0" err="1"/>
              <a:t>w</a:t>
            </a:r>
            <a:r>
              <a:rPr lang="en-US" sz="1800" i="1" baseline="-25000" dirty="0" err="1"/>
              <a:t>i</a:t>
            </a:r>
            <a:r>
              <a:rPr lang="en-US" sz="1800" i="1" dirty="0"/>
              <a:t> = </a:t>
            </a:r>
            <a:r>
              <a:rPr lang="en-US" sz="1800" i="1" dirty="0" err="1"/>
              <a:t>c</a:t>
            </a:r>
            <a:r>
              <a:rPr lang="en-US" sz="1800" i="1" dirty="0" err="1">
                <a:latin typeface="Symbol" pitchFamily="1" charset="2"/>
              </a:rPr>
              <a:t>(</a:t>
            </a:r>
            <a:r>
              <a:rPr lang="en-US" sz="1800" i="1" dirty="0" err="1"/>
              <a:t>t</a:t>
            </a:r>
            <a:r>
              <a:rPr lang="en-US" sz="1800" i="1" dirty="0"/>
              <a:t> – </a:t>
            </a:r>
            <a:r>
              <a:rPr lang="en-US" sz="1800" i="1" dirty="0" err="1"/>
              <a:t>z</a:t>
            </a:r>
            <a:r>
              <a:rPr lang="en-US" sz="1800" i="1" dirty="0"/>
              <a:t>)</a:t>
            </a:r>
            <a:r>
              <a:rPr lang="en-US" sz="1800" i="1" dirty="0">
                <a:latin typeface="Symbol" pitchFamily="1" charset="2"/>
              </a:rPr>
              <a:t> </a:t>
            </a:r>
            <a:r>
              <a:rPr lang="en-US" sz="1800" i="1" dirty="0"/>
              <a:t>x</a:t>
            </a:r>
            <a:r>
              <a:rPr lang="en-US" sz="1800" i="1" baseline="-25000" dirty="0"/>
              <a:t>i</a:t>
            </a:r>
            <a:endParaRPr lang="en-US" sz="1800" dirty="0"/>
          </a:p>
          <a:p>
            <a:pPr eaLnBrk="1" hangingPunct="1">
              <a:lnSpc>
                <a:spcPct val="90000"/>
              </a:lnSpc>
            </a:pPr>
            <a:r>
              <a:rPr lang="en-US" sz="2000" dirty="0">
                <a:ea typeface="ＭＳ Ｐゴシック" pitchFamily="1" charset="-128"/>
                <a:cs typeface="ＭＳ Ｐゴシック" pitchFamily="1" charset="-128"/>
              </a:rPr>
              <a:t>Where </a:t>
            </a:r>
            <a:r>
              <a:rPr lang="en-US" sz="2000" i="1" dirty="0" err="1"/>
              <a:t>w</a:t>
            </a:r>
            <a:r>
              <a:rPr lang="en-US" sz="2000" i="1" baseline="-25000" dirty="0" err="1"/>
              <a:t>i</a:t>
            </a:r>
            <a:r>
              <a:rPr lang="en-US" sz="2000" i="1" baseline="-25000" dirty="0"/>
              <a:t> </a:t>
            </a:r>
            <a:r>
              <a:rPr lang="en-US" sz="2000" dirty="0">
                <a:ea typeface="ＭＳ Ｐゴシック" pitchFamily="1" charset="-128"/>
                <a:cs typeface="ＭＳ Ｐゴシック" pitchFamily="1" charset="-128"/>
              </a:rPr>
              <a:t>is the weight from input </a:t>
            </a:r>
            <a:r>
              <a:rPr lang="en-US" sz="2000" i="1" dirty="0" err="1">
                <a:ea typeface="ＭＳ Ｐゴシック" pitchFamily="1" charset="-128"/>
                <a:cs typeface="ＭＳ Ｐゴシック" pitchFamily="1" charset="-128"/>
              </a:rPr>
              <a:t>i</a:t>
            </a:r>
            <a:r>
              <a:rPr lang="en-US" sz="2000" dirty="0">
                <a:ea typeface="ＭＳ Ｐゴシック" pitchFamily="1" charset="-128"/>
                <a:cs typeface="ＭＳ Ｐゴシック" pitchFamily="1" charset="-128"/>
              </a:rPr>
              <a:t> to perceptron node, </a:t>
            </a:r>
            <a:r>
              <a:rPr lang="en-US" sz="2000" i="1" dirty="0">
                <a:ea typeface="ＭＳ Ｐゴシック" pitchFamily="1" charset="-128"/>
                <a:cs typeface="ＭＳ Ｐゴシック" pitchFamily="1" charset="-128"/>
              </a:rPr>
              <a:t>c</a:t>
            </a:r>
            <a:r>
              <a:rPr lang="en-US" sz="2000" dirty="0">
                <a:ea typeface="ＭＳ Ｐゴシック" pitchFamily="1" charset="-128"/>
                <a:cs typeface="ＭＳ Ｐゴシック" pitchFamily="1" charset="-128"/>
              </a:rPr>
              <a:t> is the learning rate, </a:t>
            </a:r>
            <a:r>
              <a:rPr lang="en-US" sz="2000" i="1" dirty="0">
                <a:ea typeface="ＭＳ Ｐゴシック" pitchFamily="1" charset="-128"/>
                <a:cs typeface="ＭＳ Ｐゴシック" pitchFamily="1" charset="-128"/>
              </a:rPr>
              <a:t>t</a:t>
            </a:r>
            <a:r>
              <a:rPr lang="en-US" sz="2000" dirty="0">
                <a:ea typeface="ＭＳ Ｐゴシック" pitchFamily="1" charset="-128"/>
                <a:cs typeface="ＭＳ Ｐゴシック" pitchFamily="1" charset="-128"/>
              </a:rPr>
              <a:t> is the target for the current instance, </a:t>
            </a:r>
            <a:r>
              <a:rPr lang="en-US" sz="2000" i="1" dirty="0">
                <a:ea typeface="ＭＳ Ｐゴシック" pitchFamily="1" charset="-128"/>
                <a:cs typeface="ＭＳ Ｐゴシック" pitchFamily="1" charset="-128"/>
              </a:rPr>
              <a:t>z</a:t>
            </a:r>
            <a:r>
              <a:rPr lang="en-US" sz="2000" dirty="0">
                <a:ea typeface="ＭＳ Ｐゴシック" pitchFamily="1" charset="-128"/>
                <a:cs typeface="ＭＳ Ｐゴシック" pitchFamily="1" charset="-128"/>
              </a:rPr>
              <a:t> is the current output, and </a:t>
            </a:r>
            <a:r>
              <a:rPr lang="en-US" sz="2000" i="1" dirty="0">
                <a:ea typeface="ＭＳ Ｐゴシック" pitchFamily="1" charset="-128"/>
                <a:cs typeface="ＭＳ Ｐゴシック" pitchFamily="1" charset="-128"/>
              </a:rPr>
              <a:t>x</a:t>
            </a:r>
            <a:r>
              <a:rPr lang="en-US" sz="2000" i="1" baseline="-25000" dirty="0">
                <a:ea typeface="ＭＳ Ｐゴシック" pitchFamily="1" charset="-128"/>
                <a:cs typeface="ＭＳ Ｐゴシック" pitchFamily="1" charset="-128"/>
              </a:rPr>
              <a:t>i</a:t>
            </a:r>
            <a:r>
              <a:rPr lang="en-US" sz="2000" dirty="0">
                <a:ea typeface="ＭＳ Ｐゴシック" pitchFamily="1" charset="-128"/>
                <a:cs typeface="ＭＳ Ｐゴシック" pitchFamily="1" charset="-128"/>
              </a:rPr>
              <a:t> is  </a:t>
            </a:r>
            <a:r>
              <a:rPr lang="en-US" sz="2000" i="1" dirty="0" err="1">
                <a:ea typeface="ＭＳ Ｐゴシック" pitchFamily="1" charset="-128"/>
                <a:cs typeface="ＭＳ Ｐゴシック" pitchFamily="1" charset="-128"/>
              </a:rPr>
              <a:t>i</a:t>
            </a:r>
            <a:r>
              <a:rPr lang="en-US" sz="2000" baseline="30000" dirty="0" err="1">
                <a:ea typeface="ＭＳ Ｐゴシック" pitchFamily="1" charset="-128"/>
                <a:cs typeface="ＭＳ Ｐゴシック" pitchFamily="1" charset="-128"/>
              </a:rPr>
              <a:t>th</a:t>
            </a:r>
            <a:r>
              <a:rPr lang="en-US" sz="2000" dirty="0">
                <a:ea typeface="ＭＳ Ｐゴシック" pitchFamily="1" charset="-128"/>
                <a:cs typeface="ＭＳ Ｐゴシック" pitchFamily="1" charset="-128"/>
              </a:rPr>
              <a:t> input</a:t>
            </a:r>
          </a:p>
          <a:p>
            <a:pPr eaLnBrk="1" hangingPunct="1">
              <a:lnSpc>
                <a:spcPct val="90000"/>
              </a:lnSpc>
            </a:pPr>
            <a:r>
              <a:rPr lang="en-US" sz="2000" dirty="0">
                <a:ea typeface="ＭＳ Ｐゴシック" pitchFamily="1" charset="-128"/>
                <a:cs typeface="ＭＳ Ｐゴシック" pitchFamily="1" charset="-128"/>
              </a:rPr>
              <a:t>Least perturbation principle 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1800" dirty="0"/>
              <a:t>Only change weights if there is an error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1800" dirty="0"/>
              <a:t>small </a:t>
            </a:r>
            <a:r>
              <a:rPr lang="en-US" sz="1800" i="1" dirty="0" err="1"/>
              <a:t>c</a:t>
            </a:r>
            <a:r>
              <a:rPr lang="en-US" sz="1800" dirty="0"/>
              <a:t> rather than changing weights sufficient to make current pattern correct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1800" dirty="0"/>
              <a:t>Scale by </a:t>
            </a:r>
            <a:r>
              <a:rPr lang="en-US" sz="1800" i="1" dirty="0"/>
              <a:t>x</a:t>
            </a:r>
            <a:r>
              <a:rPr lang="en-US" sz="1800" i="1" baseline="-25000" dirty="0"/>
              <a:t>i</a:t>
            </a:r>
            <a:endParaRPr lang="en-US" sz="1800" dirty="0"/>
          </a:p>
          <a:p>
            <a:pPr eaLnBrk="1" hangingPunct="1">
              <a:lnSpc>
                <a:spcPct val="90000"/>
              </a:lnSpc>
            </a:pPr>
            <a:r>
              <a:rPr lang="en-US" sz="2000" dirty="0">
                <a:ea typeface="ＭＳ Ｐゴシック" pitchFamily="1" charset="-128"/>
                <a:cs typeface="ＭＳ Ｐゴシック" pitchFamily="1" charset="-128"/>
              </a:rPr>
              <a:t>Create a perceptron node with </a:t>
            </a:r>
            <a:r>
              <a:rPr lang="en-US" sz="2000" i="1" dirty="0" err="1">
                <a:ea typeface="ＭＳ Ｐゴシック" pitchFamily="1" charset="-128"/>
                <a:cs typeface="ＭＳ Ｐゴシック" pitchFamily="1" charset="-128"/>
              </a:rPr>
              <a:t>n</a:t>
            </a:r>
            <a:r>
              <a:rPr lang="en-US" sz="2000" dirty="0">
                <a:ea typeface="ＭＳ Ｐゴシック" pitchFamily="1" charset="-128"/>
                <a:cs typeface="ＭＳ Ｐゴシック" pitchFamily="1" charset="-128"/>
              </a:rPr>
              <a:t> inputs</a:t>
            </a:r>
          </a:p>
          <a:p>
            <a:pPr eaLnBrk="1" hangingPunct="1">
              <a:lnSpc>
                <a:spcPct val="90000"/>
              </a:lnSpc>
            </a:pPr>
            <a:r>
              <a:rPr lang="en-US" sz="2000" dirty="0">
                <a:ea typeface="ＭＳ Ｐゴシック" pitchFamily="1" charset="-128"/>
                <a:cs typeface="ＭＳ Ｐゴシック" pitchFamily="1" charset="-128"/>
              </a:rPr>
              <a:t>Iteratively apply a pattern from the training set and apply the perceptron rule</a:t>
            </a:r>
          </a:p>
          <a:p>
            <a:pPr eaLnBrk="1" hangingPunct="1">
              <a:lnSpc>
                <a:spcPct val="90000"/>
              </a:lnSpc>
            </a:pPr>
            <a:r>
              <a:rPr lang="en-US" sz="2000" dirty="0">
                <a:ea typeface="ＭＳ Ｐゴシック" pitchFamily="1" charset="-128"/>
                <a:cs typeface="ＭＳ Ｐゴシック" pitchFamily="1" charset="-128"/>
              </a:rPr>
              <a:t>Each iteration through the training set is an </a:t>
            </a:r>
            <a:r>
              <a:rPr lang="en-US" sz="2000" i="1" dirty="0">
                <a:ea typeface="ＭＳ Ｐゴシック" pitchFamily="1" charset="-128"/>
                <a:cs typeface="ＭＳ Ｐゴシック" pitchFamily="1" charset="-128"/>
              </a:rPr>
              <a:t>epoch</a:t>
            </a:r>
          </a:p>
          <a:p>
            <a:pPr eaLnBrk="1" hangingPunct="1">
              <a:lnSpc>
                <a:spcPct val="90000"/>
              </a:lnSpc>
            </a:pPr>
            <a:r>
              <a:rPr lang="en-US" sz="2000" dirty="0">
                <a:ea typeface="ＭＳ Ｐゴシック" pitchFamily="1" charset="-128"/>
                <a:cs typeface="ＭＳ Ｐゴシック" pitchFamily="1" charset="-128"/>
              </a:rPr>
              <a:t>Continue training until total training set error ceases to improve</a:t>
            </a:r>
          </a:p>
          <a:p>
            <a:pPr eaLnBrk="1" hangingPunct="1">
              <a:lnSpc>
                <a:spcPct val="90000"/>
              </a:lnSpc>
            </a:pPr>
            <a:r>
              <a:rPr lang="en-US" sz="2000" dirty="0">
                <a:ea typeface="ＭＳ Ｐゴシック" pitchFamily="1" charset="-128"/>
                <a:cs typeface="ＭＳ Ｐゴシック" pitchFamily="1" charset="-128"/>
              </a:rPr>
              <a:t>Perceptron Convergence Theorem:  Guaranteed to find a solution in finite time if a solution exists</a:t>
            </a:r>
          </a:p>
          <a:p>
            <a:pPr eaLnBrk="1" hangingPunct="1">
              <a:lnSpc>
                <a:spcPct val="90000"/>
              </a:lnSpc>
            </a:pPr>
            <a:endParaRPr lang="en-US" sz="2000" dirty="0">
              <a:ea typeface="ＭＳ Ｐゴシック" pitchFamily="1" charset="-128"/>
              <a:cs typeface="ＭＳ Ｐゴシック" pitchFamily="1" charset="-128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41" name="Rectangle 4"/>
          <p:cNvSpPr>
            <a:spLocks noChangeArrowheads="1"/>
          </p:cNvSpPr>
          <p:nvPr/>
        </p:nvSpPr>
        <p:spPr bwMode="auto">
          <a:xfrm>
            <a:off x="3735389" y="1147763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39938" name="Object 2"/>
          <p:cNvGraphicFramePr>
            <a:graphicFrameLocks noChangeAspect="1"/>
          </p:cNvGraphicFramePr>
          <p:nvPr/>
        </p:nvGraphicFramePr>
        <p:xfrm>
          <a:off x="3735389" y="152400"/>
          <a:ext cx="4283075" cy="6019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3" imgW="5486400" imgH="7708900" progId="Word.Document.8">
                  <p:embed/>
                </p:oleObj>
              </mc:Choice>
              <mc:Fallback>
                <p:oleObj name="Document" r:id="rId3" imgW="5486400" imgH="7708900" progId="Word.Document.8">
                  <p:embed/>
                  <p:pic>
                    <p:nvPicPr>
                      <p:cNvPr id="39938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35389" y="152400"/>
                        <a:ext cx="4283075" cy="6019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35836"/>
          </a:xfrm>
        </p:spPr>
        <p:txBody>
          <a:bodyPr/>
          <a:lstStyle/>
          <a:p>
            <a:r>
              <a:rPr lang="en-US" dirty="0"/>
              <a:t>What does this actually do?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77130"/>
            <a:ext cx="10515600" cy="4599833"/>
          </a:xfrm>
        </p:spPr>
        <p:txBody>
          <a:bodyPr>
            <a:noAutofit/>
          </a:bodyPr>
          <a:lstStyle/>
          <a:p>
            <a:r>
              <a:rPr lang="en-US" sz="1800" dirty="0"/>
              <a:t>Let’s look at a classification example.</a:t>
            </a:r>
          </a:p>
          <a:p>
            <a:r>
              <a:rPr lang="en-US" sz="1800" dirty="0"/>
              <a:t>We want to define a linear boundary that selects whether a class of points is orange or blue:</a:t>
            </a:r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r>
              <a:rPr lang="en-US" sz="1800" dirty="0"/>
              <a:t>Our linear function is just a line in the XY plane; if a point is above it, we classify it as orange. If it’s below, we classify it as blue.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2875" y="2303860"/>
            <a:ext cx="3264321" cy="3089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9127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43558"/>
          </a:xfrm>
        </p:spPr>
        <p:txBody>
          <a:bodyPr/>
          <a:lstStyle/>
          <a:p>
            <a:r>
              <a:rPr lang="en-US" dirty="0"/>
              <a:t>What does this actually do?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35185"/>
            <a:ext cx="10515600" cy="4641778"/>
          </a:xfrm>
        </p:spPr>
        <p:txBody>
          <a:bodyPr>
            <a:noAutofit/>
          </a:bodyPr>
          <a:lstStyle/>
          <a:p>
            <a:r>
              <a:rPr lang="en-US" sz="1800" dirty="0"/>
              <a:t>Our linear function is just a line in the XY plane; if a point is above it, we classify it as orange. If it’s below, we classify it as blue.</a:t>
            </a:r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r>
              <a:rPr lang="en-US" sz="1800" dirty="0"/>
              <a:t>The slope of the line </a:t>
            </a:r>
            <a:r>
              <a:rPr lang="el-GR" sz="1800" dirty="0">
                <a:cs typeface="Times New Roman" panose="02020603050405020304" pitchFamily="18" charset="0"/>
              </a:rPr>
              <a:t>β</a:t>
            </a:r>
            <a:r>
              <a:rPr lang="en-US" sz="1800" dirty="0"/>
              <a:t> is selected to minimize the RSS of incorrect classification among all the points. We make orange 0, blue 1, so the residuals are always 0 or 1.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2875" y="2303860"/>
            <a:ext cx="3264321" cy="3089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78732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5053E4-BB28-429B-92BC-F30637CD6D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04875"/>
          </a:xfrm>
        </p:spPr>
        <p:txBody>
          <a:bodyPr/>
          <a:lstStyle/>
          <a:p>
            <a:r>
              <a:rPr lang="en-US" dirty="0"/>
              <a:t>Visualization of perceptron</a:t>
            </a:r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5E40B74E-F030-4094-8BA1-D932797249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360" y="1270000"/>
            <a:ext cx="6593840" cy="453326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772F5FC-8F4A-472C-86DE-C571C4B2FA38}"/>
              </a:ext>
            </a:extLst>
          </p:cNvPr>
          <p:cNvSpPr txBox="1"/>
          <p:nvPr/>
        </p:nvSpPr>
        <p:spPr>
          <a:xfrm>
            <a:off x="721360" y="6167120"/>
            <a:ext cx="6797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</a:t>
            </a:r>
            <a:r>
              <a:rPr lang="en-US" dirty="0" err="1">
                <a:hlinkClick r:id="rId3"/>
              </a:rPr>
              <a:t>miku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nntour</a:t>
            </a:r>
            <a:r>
              <a:rPr lang="en-US" dirty="0">
                <a:hlinkClick r:id="rId3"/>
              </a:rPr>
              <a:t>: Neural nets intro @lpyug (github.com)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04859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0C6A4-18DF-44BE-BD0D-004A8FE9D0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26780"/>
          </a:xfrm>
        </p:spPr>
        <p:txBody>
          <a:bodyPr/>
          <a:lstStyle/>
          <a:p>
            <a:r>
              <a:rPr lang="en-US" dirty="0"/>
              <a:t>Time for coding!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2A6A7F-FB23-4F68-BC9F-AB7B4820BE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5184"/>
            <a:ext cx="10515600" cy="5092119"/>
          </a:xfrm>
        </p:spPr>
        <p:txBody>
          <a:bodyPr/>
          <a:lstStyle/>
          <a:p>
            <a:r>
              <a:rPr lang="en-US" sz="2400" dirty="0"/>
              <a:t>The lab is divided into two parts</a:t>
            </a:r>
          </a:p>
          <a:p>
            <a:r>
              <a:rPr lang="en-US" sz="2400" dirty="0"/>
              <a:t>The first part:</a:t>
            </a:r>
          </a:p>
          <a:p>
            <a:pPr lvl="1"/>
            <a:r>
              <a:rPr lang="en-US" sz="2000" dirty="0"/>
              <a:t>The first part is designed to make you get familiar with all sort of things, and it contains three examples (2 for linear regression and 1 for perceptron)</a:t>
            </a:r>
          </a:p>
          <a:p>
            <a:pPr lvl="1"/>
            <a:r>
              <a:rPr lang="en-US" sz="2000" dirty="0"/>
              <a:t>Most of the codes are already written for you, you just need to write a few lines in general (just to make sure you understand the basics and not skipping everything </a:t>
            </a:r>
            <a:r>
              <a:rPr lang="en-US" sz="2000" dirty="0">
                <a:sym typeface="Wingdings" panose="05000000000000000000" pitchFamily="2" charset="2"/>
              </a:rPr>
              <a:t>)</a:t>
            </a:r>
          </a:p>
          <a:p>
            <a:pPr lvl="1"/>
            <a:r>
              <a:rPr lang="en-US" sz="2000" dirty="0">
                <a:sym typeface="Wingdings" panose="05000000000000000000" pitchFamily="2" charset="2"/>
              </a:rPr>
              <a:t>You will know whether your implementation is correct or not</a:t>
            </a:r>
          </a:p>
          <a:p>
            <a:r>
              <a:rPr lang="en-US" sz="2400" dirty="0">
                <a:sym typeface="Wingdings" panose="05000000000000000000" pitchFamily="2" charset="2"/>
              </a:rPr>
              <a:t>The second part:</a:t>
            </a:r>
          </a:p>
          <a:p>
            <a:pPr lvl="1"/>
            <a:r>
              <a:rPr lang="en-US" sz="2000" dirty="0">
                <a:sym typeface="Wingdings" panose="05000000000000000000" pitchFamily="2" charset="2"/>
              </a:rPr>
              <a:t>Two problems, one for regression and one for perceptron, you need to implement most of the codes yourself. (But should be relatively easy if you finish the first part)</a:t>
            </a:r>
          </a:p>
          <a:p>
            <a:pPr lvl="1"/>
            <a:r>
              <a:rPr lang="en-US" sz="2000" dirty="0">
                <a:sym typeface="Wingdings" panose="05000000000000000000" pitchFamily="2" charset="2"/>
              </a:rPr>
              <a:t>Give you a sense of solving a real dataset/problem from beginning to end. </a:t>
            </a:r>
          </a:p>
          <a:p>
            <a:r>
              <a:rPr lang="en-US" sz="2400" dirty="0">
                <a:sym typeface="Wingdings" panose="05000000000000000000" pitchFamily="2" charset="2"/>
              </a:rPr>
              <a:t>GitHub link for material download: </a:t>
            </a:r>
            <a:r>
              <a:rPr lang="en-US" sz="1600" dirty="0">
                <a:hlinkClick r:id="rId2"/>
              </a:rPr>
              <a:t>UCLA-LACC-21/M4-ML-AI (github.com)</a:t>
            </a:r>
            <a:endParaRPr lang="en-US" sz="1600" dirty="0"/>
          </a:p>
          <a:p>
            <a:pPr lvl="1"/>
            <a:r>
              <a:rPr lang="en-US" sz="2000" dirty="0">
                <a:sym typeface="Wingdings" panose="05000000000000000000" pitchFamily="2" charset="2"/>
              </a:rPr>
              <a:t>You need Lab1_part1&amp;2.ipynb, USA_Housing.csv and advertising.csv</a:t>
            </a:r>
          </a:p>
          <a:p>
            <a:pPr lvl="1"/>
            <a:r>
              <a:rPr lang="en-US" sz="2000" dirty="0">
                <a:sym typeface="Wingdings" panose="05000000000000000000" pitchFamily="2" charset="2"/>
              </a:rPr>
              <a:t>You need </a:t>
            </a:r>
            <a:r>
              <a:rPr lang="en-US" sz="2000" dirty="0" err="1">
                <a:sym typeface="Wingdings" panose="05000000000000000000" pitchFamily="2" charset="2"/>
              </a:rPr>
              <a:t>Colab</a:t>
            </a:r>
            <a:r>
              <a:rPr lang="en-US" sz="2000" dirty="0">
                <a:sym typeface="Wingdings" panose="05000000000000000000" pitchFamily="2" charset="2"/>
              </a:rPr>
              <a:t> as well to run the notebooks</a:t>
            </a:r>
          </a:p>
        </p:txBody>
      </p:sp>
    </p:spTree>
    <p:extLst>
      <p:ext uri="{BB962C8B-B14F-4D97-AF65-F5344CB8AC3E}">
        <p14:creationId xmlns:p14="http://schemas.microsoft.com/office/powerpoint/2010/main" val="16917016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EBB5ED-4A3C-412B-A38D-CECFD4940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93892"/>
          </a:xfrm>
        </p:spPr>
        <p:txBody>
          <a:bodyPr/>
          <a:lstStyle/>
          <a:p>
            <a:r>
              <a:rPr lang="en-US" dirty="0"/>
              <a:t>Difference between ML and AI</a:t>
            </a:r>
          </a:p>
        </p:txBody>
      </p:sp>
      <p:pic>
        <p:nvPicPr>
          <p:cNvPr id="4" name="Content Placeholder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3B609F5C-2D4B-4D4B-ACFD-4923E5E54D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08" t="22013" r="-19" b="-188"/>
          <a:stretch/>
        </p:blipFill>
        <p:spPr>
          <a:xfrm>
            <a:off x="577587" y="1359018"/>
            <a:ext cx="11036825" cy="4929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3357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B13B54B2-0F46-49E9-A39D-4E40EB5B48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080726" y="615371"/>
            <a:ext cx="7921689" cy="566400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2F129B3-D62B-4A5E-9F6A-D257D38E1FF0}"/>
              </a:ext>
            </a:extLst>
          </p:cNvPr>
          <p:cNvSpPr txBox="1"/>
          <p:nvPr/>
        </p:nvSpPr>
        <p:spPr>
          <a:xfrm>
            <a:off x="1153020" y="5863879"/>
            <a:ext cx="2269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dzone.com</a:t>
            </a:r>
          </a:p>
        </p:txBody>
      </p:sp>
    </p:spTree>
    <p:extLst>
      <p:ext uri="{BB962C8B-B14F-4D97-AF65-F5344CB8AC3E}">
        <p14:creationId xmlns:p14="http://schemas.microsoft.com/office/powerpoint/2010/main" val="17729072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8E3A2-AE50-4EAB-96C8-2073818CB2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43558"/>
          </a:xfrm>
        </p:spPr>
        <p:txBody>
          <a:bodyPr/>
          <a:lstStyle/>
          <a:p>
            <a:r>
              <a:rPr lang="en-US" dirty="0"/>
              <a:t>Types of learning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F3298B1-9576-4194-8E36-CD4F3617E5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4184"/>
            <a:ext cx="10025543" cy="4639111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sz="3200" b="1"/>
              <a:t>1.</a:t>
            </a:r>
            <a:r>
              <a:rPr lang="en-US" sz="3200" b="1">
                <a:solidFill>
                  <a:srgbClr val="7030A0"/>
                </a:solidFill>
              </a:rPr>
              <a:t> Supervised Learning </a:t>
            </a:r>
            <a:r>
              <a:rPr lang="en-US" sz="2800"/>
              <a:t>(task driven)</a:t>
            </a:r>
          </a:p>
          <a:p>
            <a:pPr lvl="1"/>
            <a:r>
              <a:rPr lang="en-US" sz="2800"/>
              <a:t>Training data set is well-labeled with the desired output.</a:t>
            </a:r>
          </a:p>
          <a:p>
            <a:pPr lvl="1"/>
            <a:endParaRPr lang="en-US" sz="2800"/>
          </a:p>
          <a:p>
            <a:pPr marL="0" indent="0">
              <a:spcAft>
                <a:spcPts val="600"/>
              </a:spcAft>
              <a:buNone/>
            </a:pPr>
            <a:r>
              <a:rPr lang="en-US" sz="2800" u="sng"/>
              <a:t>Examples</a:t>
            </a:r>
          </a:p>
          <a:p>
            <a:pPr lvl="1">
              <a:spcAft>
                <a:spcPts val="600"/>
              </a:spcAft>
            </a:pPr>
            <a:r>
              <a:rPr lang="en-US" sz="2800" b="1"/>
              <a:t>Classification</a:t>
            </a:r>
          </a:p>
          <a:p>
            <a:pPr lvl="2">
              <a:spcAft>
                <a:spcPts val="600"/>
              </a:spcAft>
            </a:pPr>
            <a:r>
              <a:rPr lang="en-US" sz="2800"/>
              <a:t>Email spam detector</a:t>
            </a:r>
          </a:p>
          <a:p>
            <a:pPr lvl="2">
              <a:spcAft>
                <a:spcPts val="600"/>
              </a:spcAft>
            </a:pPr>
            <a:r>
              <a:rPr lang="en-US" sz="2800"/>
              <a:t>Facial recognition / thumbprint recognition</a:t>
            </a:r>
          </a:p>
          <a:p>
            <a:pPr lvl="2">
              <a:spcAft>
                <a:spcPts val="600"/>
              </a:spcAft>
            </a:pPr>
            <a:r>
              <a:rPr lang="en-US" sz="2800"/>
              <a:t>Speech recognition (Siri, Alexa, etc.)</a:t>
            </a:r>
          </a:p>
          <a:p>
            <a:pPr lvl="2">
              <a:spcAft>
                <a:spcPts val="600"/>
              </a:spcAft>
            </a:pPr>
            <a:r>
              <a:rPr lang="en-US" sz="2800"/>
              <a:t>Image classification</a:t>
            </a:r>
          </a:p>
          <a:p>
            <a:pPr lvl="1">
              <a:spcAft>
                <a:spcPts val="600"/>
              </a:spcAft>
            </a:pPr>
            <a:r>
              <a:rPr lang="en-US" sz="2800" b="1"/>
              <a:t>Prediction</a:t>
            </a:r>
          </a:p>
          <a:p>
            <a:pPr lvl="2">
              <a:spcAft>
                <a:spcPts val="600"/>
              </a:spcAft>
            </a:pPr>
            <a:r>
              <a:rPr lang="en-US" sz="2800"/>
              <a:t>Housing price estimate (Zillow)</a:t>
            </a:r>
          </a:p>
          <a:p>
            <a:pPr lvl="2">
              <a:spcAft>
                <a:spcPts val="600"/>
              </a:spcAft>
            </a:pPr>
            <a:r>
              <a:rPr lang="en-US" sz="2800"/>
              <a:t>Stock market</a:t>
            </a:r>
            <a:endParaRPr lang="en-US"/>
          </a:p>
          <a:p>
            <a:pPr lvl="2"/>
            <a:endParaRPr lang="en-US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9787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8E3A2-AE50-4EAB-96C8-2073818CB2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43558"/>
          </a:xfrm>
        </p:spPr>
        <p:txBody>
          <a:bodyPr/>
          <a:lstStyle/>
          <a:p>
            <a:r>
              <a:rPr lang="en-US" dirty="0"/>
              <a:t>Types of learning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4D08A4C-024B-4428-8F4C-5EBCA90896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08684"/>
            <a:ext cx="10515600" cy="4868279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sz="3200" b="1" dirty="0"/>
              <a:t>2.</a:t>
            </a:r>
            <a:r>
              <a:rPr lang="en-US" sz="3200" b="1" dirty="0">
                <a:solidFill>
                  <a:srgbClr val="7030A0"/>
                </a:solidFill>
              </a:rPr>
              <a:t> </a:t>
            </a:r>
            <a:r>
              <a:rPr lang="en-US" sz="3200" b="1" dirty="0">
                <a:solidFill>
                  <a:srgbClr val="FF0000"/>
                </a:solidFill>
              </a:rPr>
              <a:t>Unsupervised Learning </a:t>
            </a:r>
            <a:r>
              <a:rPr lang="en-US" sz="2800" dirty="0"/>
              <a:t>(data driven)</a:t>
            </a:r>
          </a:p>
          <a:p>
            <a:pPr lvl="1"/>
            <a:r>
              <a:rPr lang="en-US" sz="2800" dirty="0"/>
              <a:t>No desired output label is given to the training data.</a:t>
            </a:r>
          </a:p>
          <a:p>
            <a:pPr lvl="1"/>
            <a:r>
              <a:rPr lang="en-US" sz="2800" dirty="0"/>
              <a:t>Can be used to find hidden patterns/structure in data.</a:t>
            </a:r>
          </a:p>
          <a:p>
            <a:pPr lvl="1"/>
            <a:endParaRPr lang="en-US" sz="2800" dirty="0"/>
          </a:p>
          <a:p>
            <a:pPr marL="0" indent="0">
              <a:spcAft>
                <a:spcPts val="600"/>
              </a:spcAft>
              <a:buNone/>
            </a:pPr>
            <a:r>
              <a:rPr lang="en-US" sz="2800" u="sng" dirty="0"/>
              <a:t>Examples</a:t>
            </a:r>
          </a:p>
          <a:p>
            <a:pPr lvl="1">
              <a:spcAft>
                <a:spcPts val="600"/>
              </a:spcAft>
            </a:pPr>
            <a:r>
              <a:rPr lang="en-US" sz="2800" b="1" dirty="0"/>
              <a:t>Clustering</a:t>
            </a:r>
          </a:p>
          <a:p>
            <a:pPr lvl="2">
              <a:spcAft>
                <a:spcPts val="600"/>
              </a:spcAft>
            </a:pPr>
            <a:r>
              <a:rPr lang="en-US" sz="2800" dirty="0"/>
              <a:t>Shoppers into similar behaviors</a:t>
            </a:r>
          </a:p>
          <a:p>
            <a:pPr lvl="2">
              <a:spcAft>
                <a:spcPts val="600"/>
              </a:spcAft>
            </a:pPr>
            <a:r>
              <a:rPr lang="en-US" sz="2800" dirty="0"/>
              <a:t>Marketing strategies (ex: charities)</a:t>
            </a:r>
          </a:p>
          <a:p>
            <a:pPr lvl="2">
              <a:spcAft>
                <a:spcPts val="600"/>
              </a:spcAft>
            </a:pPr>
            <a:r>
              <a:rPr lang="en-US" sz="2800" dirty="0"/>
              <a:t>Recommendations (Netflix, Pandora, etc.)</a:t>
            </a:r>
          </a:p>
          <a:p>
            <a:pPr lvl="1">
              <a:spcAft>
                <a:spcPts val="600"/>
              </a:spcAft>
            </a:pPr>
            <a:r>
              <a:rPr lang="en-US" sz="2800" b="1" dirty="0"/>
              <a:t>Anomaly Detection</a:t>
            </a:r>
          </a:p>
          <a:p>
            <a:pPr lvl="2">
              <a:spcAft>
                <a:spcPts val="600"/>
              </a:spcAft>
            </a:pPr>
            <a:r>
              <a:rPr lang="en-US" sz="2800" dirty="0"/>
              <a:t>Credit card fraud / Banking fraud</a:t>
            </a:r>
            <a:endParaRPr lang="en-US" sz="2800" b="1" dirty="0"/>
          </a:p>
          <a:p>
            <a:pPr lvl="2">
              <a:spcAft>
                <a:spcPts val="600"/>
              </a:spcAft>
            </a:pPr>
            <a:r>
              <a:rPr lang="en-US" sz="2800" dirty="0"/>
              <a:t>Network Traffic Anomalies</a:t>
            </a:r>
          </a:p>
          <a:p>
            <a:pPr lvl="1">
              <a:spcAft>
                <a:spcPts val="600"/>
              </a:spcAft>
            </a:pPr>
            <a:r>
              <a:rPr lang="en-US" b="1" dirty="0"/>
              <a:t>Association Rule Learning</a:t>
            </a:r>
            <a:endParaRPr lang="en-US" dirty="0"/>
          </a:p>
          <a:p>
            <a:pPr lvl="2">
              <a:spcAft>
                <a:spcPts val="600"/>
              </a:spcAft>
            </a:pPr>
            <a:r>
              <a:rPr lang="en-US" dirty="0"/>
              <a:t>Learning a new language (without native translation)</a:t>
            </a:r>
          </a:p>
          <a:p>
            <a:pPr lvl="2">
              <a:spcAft>
                <a:spcPts val="600"/>
              </a:spcAft>
            </a:pPr>
            <a:r>
              <a:rPr lang="en-US" dirty="0"/>
              <a:t>Purchase hotdogs + ketchup = also purchase hotdog buns</a:t>
            </a:r>
          </a:p>
          <a:p>
            <a:pPr lvl="2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2264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8E3A2-AE50-4EAB-96C8-2073818CB2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43558"/>
          </a:xfrm>
        </p:spPr>
        <p:txBody>
          <a:bodyPr/>
          <a:lstStyle/>
          <a:p>
            <a:r>
              <a:rPr lang="en-US" dirty="0"/>
              <a:t>Types of learning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0400E15-4DC8-47DA-A697-BDF6B28650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9351"/>
            <a:ext cx="6946784" cy="4504888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sz="3200" b="1" dirty="0"/>
              <a:t>3.</a:t>
            </a:r>
            <a:r>
              <a:rPr lang="en-US" sz="3200" b="1" dirty="0">
                <a:solidFill>
                  <a:srgbClr val="7030A0"/>
                </a:solidFill>
              </a:rPr>
              <a:t> </a:t>
            </a:r>
            <a:r>
              <a:rPr lang="en-US" sz="3200" b="1" dirty="0">
                <a:solidFill>
                  <a:srgbClr val="00B050"/>
                </a:solidFill>
              </a:rPr>
              <a:t>Reinforcement Learning </a:t>
            </a:r>
            <a:r>
              <a:rPr lang="en-US" sz="2800" dirty="0"/>
              <a:t>(environment driven)</a:t>
            </a:r>
          </a:p>
          <a:p>
            <a:pPr lvl="1"/>
            <a:r>
              <a:rPr lang="en-US" sz="2800" dirty="0"/>
              <a:t>Interacts with dynamic environment.</a:t>
            </a:r>
          </a:p>
          <a:p>
            <a:pPr lvl="1"/>
            <a:r>
              <a:rPr lang="en-US" sz="2800" dirty="0"/>
              <a:t>Receives positive and negative feedback.</a:t>
            </a:r>
          </a:p>
          <a:p>
            <a:pPr lvl="1"/>
            <a:endParaRPr lang="en-US" sz="2800" dirty="0"/>
          </a:p>
          <a:p>
            <a:pPr marL="0" indent="0">
              <a:spcAft>
                <a:spcPts val="600"/>
              </a:spcAft>
              <a:buNone/>
            </a:pPr>
            <a:r>
              <a:rPr lang="en-US" sz="2800" u="sng" dirty="0"/>
              <a:t>Examples</a:t>
            </a:r>
          </a:p>
          <a:p>
            <a:pPr lvl="1">
              <a:spcAft>
                <a:spcPts val="1200"/>
              </a:spcAft>
            </a:pPr>
            <a:r>
              <a:rPr lang="en-US" sz="2800" dirty="0"/>
              <a:t>Complex board games (chess, go, etc.)</a:t>
            </a:r>
          </a:p>
          <a:p>
            <a:pPr lvl="2">
              <a:spcAft>
                <a:spcPts val="1200"/>
              </a:spcAft>
            </a:pPr>
            <a:r>
              <a:rPr lang="en-US" sz="2800" dirty="0"/>
              <a:t>Why not tic-tac-toe, connect-4, checkers, </a:t>
            </a:r>
            <a:r>
              <a:rPr lang="en-US" sz="2800" dirty="0" err="1"/>
              <a:t>etc</a:t>
            </a:r>
            <a:r>
              <a:rPr lang="en-US" sz="2800" dirty="0"/>
              <a:t>?</a:t>
            </a:r>
          </a:p>
          <a:p>
            <a:pPr lvl="1">
              <a:spcAft>
                <a:spcPts val="1200"/>
              </a:spcAft>
            </a:pPr>
            <a:r>
              <a:rPr lang="en-US" sz="2800" dirty="0"/>
              <a:t>Video games</a:t>
            </a:r>
          </a:p>
          <a:p>
            <a:pPr lvl="1">
              <a:spcAft>
                <a:spcPts val="1200"/>
              </a:spcAft>
            </a:pPr>
            <a:r>
              <a:rPr lang="en-US" sz="2800" dirty="0"/>
              <a:t>Self-driving cars / drones</a:t>
            </a:r>
          </a:p>
          <a:p>
            <a:pPr lvl="1">
              <a:spcAft>
                <a:spcPts val="1200"/>
              </a:spcAft>
            </a:pPr>
            <a:r>
              <a:rPr lang="en-US" sz="2800" dirty="0"/>
              <a:t>Robotics</a:t>
            </a:r>
          </a:p>
          <a:p>
            <a:pPr lvl="2">
              <a:spcAft>
                <a:spcPts val="1200"/>
              </a:spcAft>
            </a:pPr>
            <a:r>
              <a:rPr lang="en-US" sz="2800" dirty="0"/>
              <a:t>More efficient methods</a:t>
            </a:r>
          </a:p>
          <a:p>
            <a:pPr lvl="2">
              <a:spcAft>
                <a:spcPts val="1200"/>
              </a:spcAft>
            </a:pPr>
            <a:r>
              <a:rPr lang="en-US" sz="2800" dirty="0"/>
              <a:t>Additional tasks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8817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A1F06D-50CF-41D4-8E55-87A81CCC3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69392"/>
          </a:xfrm>
        </p:spPr>
        <p:txBody>
          <a:bodyPr/>
          <a:lstStyle/>
          <a:p>
            <a:r>
              <a:rPr lang="en-US" dirty="0"/>
              <a:t>Applications of machine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373994-0F39-47CC-9953-8CE16C96B4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6796"/>
            <a:ext cx="10515600" cy="4599833"/>
          </a:xfrm>
        </p:spPr>
        <p:txBody>
          <a:bodyPr>
            <a:normAutofit/>
          </a:bodyPr>
          <a:lstStyle/>
          <a:p>
            <a:r>
              <a:rPr lang="en-US" sz="2400" dirty="0"/>
              <a:t>One important application of machine learning is classification</a:t>
            </a:r>
          </a:p>
          <a:p>
            <a:pPr lvl="1"/>
            <a:r>
              <a:rPr lang="en-US" sz="2000" dirty="0"/>
              <a:t>Classify some data as belonging to a category</a:t>
            </a:r>
          </a:p>
          <a:p>
            <a:r>
              <a:rPr lang="en-US" sz="2400" dirty="0"/>
              <a:t>Several examples:</a:t>
            </a:r>
          </a:p>
          <a:p>
            <a:pPr lvl="1"/>
            <a:r>
              <a:rPr lang="en-US" sz="2000" dirty="0"/>
              <a:t>Spam email detection</a:t>
            </a:r>
          </a:p>
          <a:p>
            <a:pPr lvl="2"/>
            <a:r>
              <a:rPr lang="en-US" sz="1600" dirty="0"/>
              <a:t>Used in most email service providers</a:t>
            </a:r>
          </a:p>
          <a:p>
            <a:pPr lvl="2"/>
            <a:r>
              <a:rPr lang="en-US" sz="1600" dirty="0"/>
              <a:t>Data is the content of emails</a:t>
            </a:r>
          </a:p>
          <a:p>
            <a:pPr lvl="1"/>
            <a:r>
              <a:rPr lang="en-US" sz="2000" dirty="0"/>
              <a:t>Facial recognition </a:t>
            </a:r>
          </a:p>
          <a:p>
            <a:pPr lvl="2"/>
            <a:r>
              <a:rPr lang="en-US" sz="1600" dirty="0"/>
              <a:t>Used for identity identification</a:t>
            </a:r>
          </a:p>
          <a:p>
            <a:pPr lvl="2"/>
            <a:r>
              <a:rPr lang="en-US" sz="1600" dirty="0"/>
              <a:t>Commonly used in smart phones, security systems, etc. </a:t>
            </a:r>
          </a:p>
          <a:p>
            <a:pPr lvl="2"/>
            <a:r>
              <a:rPr lang="en-US" sz="1600" dirty="0"/>
              <a:t>Data is face images</a:t>
            </a:r>
          </a:p>
          <a:p>
            <a:pPr lvl="1"/>
            <a:r>
              <a:rPr lang="en-US" sz="2000" dirty="0"/>
              <a:t>Image recognition</a:t>
            </a:r>
          </a:p>
          <a:p>
            <a:pPr lvl="2"/>
            <a:r>
              <a:rPr lang="en-US" sz="1600" dirty="0"/>
              <a:t>Used to identify what is in the given picture </a:t>
            </a:r>
          </a:p>
          <a:p>
            <a:pPr lvl="2"/>
            <a:r>
              <a:rPr lang="en-US" sz="1600" dirty="0"/>
              <a:t>A wide range of applications, e.g., robots, drones, medical diagnosis, your phone’s gallery software</a:t>
            </a:r>
            <a:endParaRPr lang="en-US" sz="1400" dirty="0"/>
          </a:p>
          <a:p>
            <a:pPr lvl="2"/>
            <a:r>
              <a:rPr lang="en-US" sz="1600" dirty="0"/>
              <a:t>Data is just images</a:t>
            </a:r>
          </a:p>
          <a:p>
            <a:pPr lvl="1"/>
            <a:endParaRPr lang="en-US" sz="2000" dirty="0"/>
          </a:p>
        </p:txBody>
      </p:sp>
      <p:pic>
        <p:nvPicPr>
          <p:cNvPr id="4" name="Picture 6" descr="http://cdn1.alphr.com/sites/alphr/files/styles/insert_main_wide_image/public/2015/09/fair-deepface-facial-recognition.jpg?itok=BTEQt0OW">
            <a:extLst>
              <a:ext uri="{FF2B5EF4-FFF2-40B4-BE49-F238E27FC236}">
                <a16:creationId xmlns:a16="http://schemas.microsoft.com/office/drawing/2014/main" id="{7C06A308-7497-464B-BE0F-BB39EBFD31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8606" y="2289792"/>
            <a:ext cx="3590228" cy="2020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0993377"/>
      </p:ext>
    </p:extLst>
  </p:cSld>
  <p:clrMapOvr>
    <a:masterClrMapping/>
  </p:clrMapOvr>
</p:sld>
</file>

<file path=ppt/theme/theme1.xml><?xml version="1.0" encoding="utf-8"?>
<a:theme xmlns:a="http://schemas.openxmlformats.org/drawingml/2006/main" name="SineVTI">
  <a:themeElements>
    <a:clrScheme name="AnalogousFromDarkSeedLeftStep">
      <a:dk1>
        <a:srgbClr val="000000"/>
      </a:dk1>
      <a:lt1>
        <a:srgbClr val="FFFFFF"/>
      </a:lt1>
      <a:dk2>
        <a:srgbClr val="1D2334"/>
      </a:dk2>
      <a:lt2>
        <a:srgbClr val="E2E8E2"/>
      </a:lt2>
      <a:accent1>
        <a:srgbClr val="E729E7"/>
      </a:accent1>
      <a:accent2>
        <a:srgbClr val="8617D5"/>
      </a:accent2>
      <a:accent3>
        <a:srgbClr val="4829E7"/>
      </a:accent3>
      <a:accent4>
        <a:srgbClr val="1747D5"/>
      </a:accent4>
      <a:accent5>
        <a:srgbClr val="29A8E7"/>
      </a:accent5>
      <a:accent6>
        <a:srgbClr val="14B7A9"/>
      </a:accent6>
      <a:hlink>
        <a:srgbClr val="3F7FBF"/>
      </a:hlink>
      <a:folHlink>
        <a:srgbClr val="7F7F7F"/>
      </a:folHlink>
    </a:clrScheme>
    <a:fontScheme name="Custom 49">
      <a:majorFont>
        <a:latin typeface="Posterama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ineVTI" id="{8435B2A2-1BD5-4C05-93E5-3C5388B709E3}" vid="{0D704B13-63FE-4848-A298-6B7359B95653}"/>
    </a:ext>
  </a:extLst>
</a:theme>
</file>

<file path=ppt/theme/theme2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6C848F38D5D184AB21F4D448670755E" ma:contentTypeVersion="4" ma:contentTypeDescription="Create a new document." ma:contentTypeScope="" ma:versionID="ac13a3efd867bc54729f79fd13392165">
  <xsd:schema xmlns:xsd="http://www.w3.org/2001/XMLSchema" xmlns:xs="http://www.w3.org/2001/XMLSchema" xmlns:p="http://schemas.microsoft.com/office/2006/metadata/properties" xmlns:ns3="0857c342-489f-4a79-ba6c-987a0a0aaf6d" targetNamespace="http://schemas.microsoft.com/office/2006/metadata/properties" ma:root="true" ma:fieldsID="d7205c26ebd5066e54a2cfdae5e107e2" ns3:_="">
    <xsd:import namespace="0857c342-489f-4a79-ba6c-987a0a0aaf6d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857c342-489f-4a79-ba6c-987a0a0aaf6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780DFC5-FCCB-4B0B-840B-53DAE4B8853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857c342-489f-4a79-ba6c-987a0a0aaf6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90B2D19-0A9A-489A-9721-E193370516E8}">
  <ds:schemaRefs>
    <ds:schemaRef ds:uri="http://schemas.openxmlformats.org/package/2006/metadata/core-properties"/>
    <ds:schemaRef ds:uri="http://purl.org/dc/elements/1.1/"/>
    <ds:schemaRef ds:uri="http://schemas.microsoft.com/office/2006/metadata/properties"/>
    <ds:schemaRef ds:uri="http://purl.org/dc/terms/"/>
    <ds:schemaRef ds:uri="0857c342-489f-4a79-ba6c-987a0a0aaf6d"/>
    <ds:schemaRef ds:uri="http://schemas.microsoft.com/office/infopath/2007/PartnerControls"/>
    <ds:schemaRef ds:uri="http://schemas.microsoft.com/office/2006/documentManagement/types"/>
    <ds:schemaRef ds:uri="http://purl.org/dc/dcmitype/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7CAFBADD-92DB-40DD-90A9-33F451CA706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4733</TotalTime>
  <Words>2821</Words>
  <Application>Microsoft Office PowerPoint</Application>
  <PresentationFormat>Widescreen</PresentationFormat>
  <Paragraphs>422</Paragraphs>
  <Slides>39</Slides>
  <Notes>12</Notes>
  <HiddenSlides>0</HiddenSlides>
  <MMClips>1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39</vt:i4>
      </vt:variant>
    </vt:vector>
  </HeadingPairs>
  <TitlesOfParts>
    <vt:vector size="51" baseType="lpstr">
      <vt:lpstr>Arial</vt:lpstr>
      <vt:lpstr>Avenir Next LT Pro</vt:lpstr>
      <vt:lpstr>Calibri</vt:lpstr>
      <vt:lpstr>Calibri Light</vt:lpstr>
      <vt:lpstr>Cambria Math</vt:lpstr>
      <vt:lpstr>Posterama</vt:lpstr>
      <vt:lpstr>Symbol</vt:lpstr>
      <vt:lpstr>Times New Roman</vt:lpstr>
      <vt:lpstr>SineVTI</vt:lpstr>
      <vt:lpstr>Office Theme</vt:lpstr>
      <vt:lpstr>Equation</vt:lpstr>
      <vt:lpstr>Document</vt:lpstr>
      <vt:lpstr>Machine Learning and Artificial Intelligence</vt:lpstr>
      <vt:lpstr>Contents</vt:lpstr>
      <vt:lpstr>What is machine learning</vt:lpstr>
      <vt:lpstr>Difference between ML and AI</vt:lpstr>
      <vt:lpstr>PowerPoint Presentation</vt:lpstr>
      <vt:lpstr>Types of learning</vt:lpstr>
      <vt:lpstr>Types of learning</vt:lpstr>
      <vt:lpstr>Types of learning</vt:lpstr>
      <vt:lpstr>Applications of machine learning</vt:lpstr>
      <vt:lpstr>Application of machine learning</vt:lpstr>
      <vt:lpstr>Some fun examples of robots</vt:lpstr>
      <vt:lpstr>Various machine learning algorithms</vt:lpstr>
      <vt:lpstr>Elements of a ML problem: inputs</vt:lpstr>
      <vt:lpstr>Data is the key!</vt:lpstr>
      <vt:lpstr>Elements of a ML problem: outputs</vt:lpstr>
      <vt:lpstr>Elements of a ML problem: notation</vt:lpstr>
      <vt:lpstr>Linear prediction</vt:lpstr>
      <vt:lpstr>Linear Prediction</vt:lpstr>
      <vt:lpstr>Linear Prediction</vt:lpstr>
      <vt:lpstr>Linear Prediction</vt:lpstr>
      <vt:lpstr>Linear Prediction</vt:lpstr>
      <vt:lpstr>Little bit of matrices/calculus</vt:lpstr>
      <vt:lpstr>A regression example</vt:lpstr>
      <vt:lpstr>A regression example</vt:lpstr>
      <vt:lpstr>Another example:</vt:lpstr>
      <vt:lpstr>Drawback of linear prediction</vt:lpstr>
      <vt:lpstr>An introduction to perceptron </vt:lpstr>
      <vt:lpstr>Perceptron Learning Algorithm</vt:lpstr>
      <vt:lpstr>Perceptron Node – Threshold Logic Unit</vt:lpstr>
      <vt:lpstr>Perceptron Node – Threshold Logic Unit</vt:lpstr>
      <vt:lpstr>Perceptron Learning Algorithm</vt:lpstr>
      <vt:lpstr>First Training Instance</vt:lpstr>
      <vt:lpstr>Second Training Instance</vt:lpstr>
      <vt:lpstr>Perceptron Rule Learning</vt:lpstr>
      <vt:lpstr>PowerPoint Presentation</vt:lpstr>
      <vt:lpstr>What does this actually do?</vt:lpstr>
      <vt:lpstr>What does this actually do?</vt:lpstr>
      <vt:lpstr>Visualization of perceptron</vt:lpstr>
      <vt:lpstr>Time for coding!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 and Artificial Intelligence</dc:title>
  <dc:creator>Shurui Li</dc:creator>
  <cp:lastModifiedBy>Shurui Li</cp:lastModifiedBy>
  <cp:revision>23</cp:revision>
  <dcterms:created xsi:type="dcterms:W3CDTF">2021-07-05T18:51:28Z</dcterms:created>
  <dcterms:modified xsi:type="dcterms:W3CDTF">2021-07-20T10:45:29Z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0x01010066C848F38D5D184AB21F4D448670755E</vt:lpwstr>
  </property>
</Properties>
</file>